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4DF4B-4F7E-488C-8CE8-12944538A349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EB539-494A-47F6-B885-F1031D108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5284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455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5809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1056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21733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8274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1652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4464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493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3123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3513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6976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7038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506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6625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1280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0828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438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4561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643050"/>
            <a:ext cx="7000538" cy="3552346"/>
          </a:xfrm>
        </p:spPr>
        <p:txBody>
          <a:bodyPr/>
          <a:lstStyle/>
          <a:p>
            <a:pPr algn="ctr"/>
            <a:r>
              <a:rPr lang="ru-RU" sz="5400" b="1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Употребление суффикса глагола </a:t>
            </a:r>
            <a:r>
              <a:rPr lang="zh-CN" altLang="en-US" sz="5400" b="1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过 例：我去过中国。</a:t>
            </a:r>
            <a:r>
              <a:rPr lang="en-US" altLang="zh-CN" sz="5400" b="1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ru-RU" altLang="zh-CN" sz="5400" b="1" i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altLang="zh-CN" sz="5400" b="1" i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zh-CN" altLang="en-US" sz="5400" b="1" i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我</a:t>
            </a:r>
            <a:r>
              <a:rPr lang="zh-CN" altLang="en-US" sz="5400" b="1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吃过两次烤鸭。）</a:t>
            </a:r>
            <a:r>
              <a:rPr lang="ru-RU" sz="5400" b="1" dirty="0"/>
              <a:t/>
            </a:r>
            <a:br>
              <a:rPr lang="ru-RU" sz="5400" b="1" dirty="0"/>
            </a:br>
            <a:r>
              <a:rPr lang="ru-RU" sz="5400" b="1" dirty="0"/>
              <a:t/>
            </a:r>
            <a:br>
              <a:rPr lang="ru-RU" sz="5400" b="1" dirty="0"/>
            </a:b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xmlns="" val="840238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32656"/>
            <a:ext cx="8532440" cy="610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8024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91746" cy="6408712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Прошедшее неопределенное время</a:t>
            </a:r>
            <a:r>
              <a:rPr lang="ru-RU" sz="3200" dirty="0">
                <a:solidFill>
                  <a:schemeClr val="tx1"/>
                </a:solidFill>
              </a:rPr>
              <a:t> </a:t>
            </a:r>
            <a:r>
              <a:rPr lang="ru-RU" sz="3200" dirty="0" smtClean="0"/>
              <a:t> </a:t>
            </a:r>
            <a:r>
              <a:rPr lang="ru-RU" sz="3200" dirty="0"/>
              <a:t>образуется при помощи суффикса </a:t>
            </a:r>
            <a:r>
              <a:rPr lang="zh-CN" altLang="en-US" sz="3200" b="1" dirty="0">
                <a:solidFill>
                  <a:schemeClr val="tx1"/>
                </a:solidFill>
              </a:rPr>
              <a:t>过 </a:t>
            </a:r>
            <a:r>
              <a:rPr lang="en-US" sz="3200" b="1" dirty="0">
                <a:solidFill>
                  <a:schemeClr val="tx1"/>
                </a:solidFill>
              </a:rPr>
              <a:t>guò </a:t>
            </a:r>
            <a:r>
              <a:rPr lang="en-US" sz="3200" b="1" dirty="0"/>
              <a:t>– </a:t>
            </a:r>
            <a:r>
              <a:rPr lang="ru-RU" sz="3200" dirty="0"/>
              <a:t>эта форма обозначает действие, происходившее в прошлом в неопределенное время.</a:t>
            </a:r>
            <a:br>
              <a:rPr lang="ru-RU" sz="3200" dirty="0"/>
            </a:br>
            <a:r>
              <a:rPr lang="ru-RU" sz="3200" dirty="0"/>
              <a:t>Например:</a:t>
            </a:r>
            <a:br>
              <a:rPr lang="ru-RU" sz="3200" dirty="0"/>
            </a:br>
            <a:r>
              <a:rPr lang="zh-CN" altLang="en-US" sz="3200" b="1" dirty="0">
                <a:solidFill>
                  <a:schemeClr val="tx1"/>
                </a:solidFill>
              </a:rPr>
              <a:t>我学过汉语</a:t>
            </a:r>
            <a:r>
              <a:rPr lang="zh-CN" altLang="en-US" sz="3200" dirty="0">
                <a:solidFill>
                  <a:schemeClr val="tx1"/>
                </a:solidFill>
              </a:rPr>
              <a:t> </a:t>
            </a:r>
            <a:r>
              <a:rPr lang="zh-CN" altLang="en-US" sz="3200" dirty="0"/>
              <a:t> </a:t>
            </a:r>
            <a:r>
              <a:rPr lang="en-US" altLang="zh-CN" sz="3200" dirty="0"/>
              <a:t>– </a:t>
            </a:r>
            <a:r>
              <a:rPr lang="en-US" sz="3200" dirty="0" err="1"/>
              <a:t>wǒ</a:t>
            </a:r>
            <a:r>
              <a:rPr lang="en-US" sz="3200" dirty="0"/>
              <a:t> </a:t>
            </a:r>
            <a:r>
              <a:rPr lang="en-US" sz="3200" dirty="0" err="1"/>
              <a:t>xué</a:t>
            </a:r>
            <a:r>
              <a:rPr lang="en-US" sz="3200" dirty="0"/>
              <a:t> guò </a:t>
            </a:r>
            <a:r>
              <a:rPr lang="en-US" sz="3200" dirty="0" err="1"/>
              <a:t>hànyǔ</a:t>
            </a:r>
            <a:r>
              <a:rPr lang="en-US" sz="3200" dirty="0"/>
              <a:t> - </a:t>
            </a:r>
            <a:r>
              <a:rPr lang="ru-RU" sz="3200" dirty="0"/>
              <a:t>Мне приходилось учить китайский язык (оттенок неопределенного прошедшего времени)</a:t>
            </a:r>
            <a:br>
              <a:rPr lang="ru-RU" sz="3200" dirty="0"/>
            </a:br>
            <a:r>
              <a:rPr lang="zh-CN" altLang="en-US" sz="3200" dirty="0">
                <a:solidFill>
                  <a:schemeClr val="tx1"/>
                </a:solidFill>
              </a:rPr>
              <a:t>我去过那家商店 </a:t>
            </a:r>
            <a:r>
              <a:rPr lang="zh-CN" altLang="en-US" sz="3200" dirty="0"/>
              <a:t> </a:t>
            </a:r>
            <a:r>
              <a:rPr lang="en-US" altLang="zh-CN" sz="3200" dirty="0"/>
              <a:t>– </a:t>
            </a:r>
            <a:r>
              <a:rPr lang="en-US" sz="3200" dirty="0" err="1"/>
              <a:t>wǒ</a:t>
            </a:r>
            <a:r>
              <a:rPr lang="en-US" sz="3200" dirty="0"/>
              <a:t> </a:t>
            </a:r>
            <a:r>
              <a:rPr lang="en-US" sz="3200" dirty="0" err="1"/>
              <a:t>qù</a:t>
            </a:r>
            <a:r>
              <a:rPr lang="en-US" sz="3200" dirty="0"/>
              <a:t> guò </a:t>
            </a:r>
            <a:r>
              <a:rPr lang="en-US" sz="3200" dirty="0" err="1"/>
              <a:t>nà</a:t>
            </a:r>
            <a:r>
              <a:rPr lang="en-US" sz="3200" dirty="0"/>
              <a:t> </a:t>
            </a:r>
            <a:r>
              <a:rPr lang="en-US" sz="3200" dirty="0" err="1"/>
              <a:t>jiā</a:t>
            </a:r>
            <a:r>
              <a:rPr lang="en-US" sz="3200" dirty="0"/>
              <a:t> </a:t>
            </a:r>
            <a:r>
              <a:rPr lang="en-US" sz="3200" dirty="0" err="1"/>
              <a:t>shāng</a:t>
            </a:r>
            <a:r>
              <a:rPr lang="en-US" sz="3200" dirty="0"/>
              <a:t> </a:t>
            </a:r>
            <a:r>
              <a:rPr lang="en-US" sz="3200" dirty="0" err="1"/>
              <a:t>diàn</a:t>
            </a:r>
            <a:r>
              <a:rPr lang="en-US" sz="3200" dirty="0"/>
              <a:t> - </a:t>
            </a:r>
            <a:r>
              <a:rPr lang="ru-RU" sz="3200" dirty="0"/>
              <a:t>Я бывал в том магазине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53269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6669360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Отрицание</a:t>
            </a:r>
            <a:r>
              <a:rPr lang="ru-RU" sz="3600" dirty="0">
                <a:solidFill>
                  <a:schemeClr val="tx1"/>
                </a:solidFill>
              </a:rPr>
              <a:t> </a:t>
            </a:r>
            <a:r>
              <a:rPr lang="ru-RU" sz="3600" dirty="0"/>
              <a:t>образуется с помощью </a:t>
            </a:r>
            <a:r>
              <a:rPr lang="zh-CN" altLang="en-US" sz="3600" dirty="0" smtClean="0"/>
              <a:t>没 </a:t>
            </a:r>
            <a:r>
              <a:rPr lang="ru-RU" sz="3600" dirty="0"/>
              <a:t>и </a:t>
            </a:r>
            <a:r>
              <a:rPr lang="zh-CN" altLang="en-US" sz="3600" dirty="0"/>
              <a:t>没有</a:t>
            </a:r>
            <a:r>
              <a:rPr lang="en-US" altLang="zh-CN" sz="3600" dirty="0"/>
              <a:t>, </a:t>
            </a:r>
            <a:r>
              <a:rPr lang="zh-CN" altLang="en-US" sz="3600" dirty="0" smtClean="0"/>
              <a:t>过 </a:t>
            </a:r>
            <a:r>
              <a:rPr lang="ru-RU" sz="3600" dirty="0"/>
              <a:t>сохраняется.</a:t>
            </a:r>
            <a:br>
              <a:rPr lang="ru-RU" sz="3600" dirty="0"/>
            </a:br>
            <a:r>
              <a:rPr lang="zh-CN" altLang="en-US" sz="3600" dirty="0"/>
              <a:t>我没到过香港  </a:t>
            </a:r>
            <a:r>
              <a:rPr lang="en-US" altLang="zh-CN" sz="3600" dirty="0"/>
              <a:t>– </a:t>
            </a:r>
            <a:r>
              <a:rPr lang="en-US" sz="3600" dirty="0" err="1"/>
              <a:t>wǒ</a:t>
            </a:r>
            <a:r>
              <a:rPr lang="en-US" sz="3600" dirty="0"/>
              <a:t> </a:t>
            </a:r>
            <a:r>
              <a:rPr lang="en-US" sz="3600" dirty="0" err="1"/>
              <a:t>méi</a:t>
            </a:r>
            <a:r>
              <a:rPr lang="en-US" sz="3600" dirty="0"/>
              <a:t> </a:t>
            </a:r>
            <a:r>
              <a:rPr lang="en-US" sz="3600" dirty="0" err="1"/>
              <a:t>dào</a:t>
            </a:r>
            <a:r>
              <a:rPr lang="en-US" sz="3600" dirty="0"/>
              <a:t> guò </a:t>
            </a:r>
            <a:r>
              <a:rPr lang="en-US" sz="3600" dirty="0" err="1"/>
              <a:t>xiāng</a:t>
            </a:r>
            <a:r>
              <a:rPr lang="en-US" sz="3600" dirty="0"/>
              <a:t> </a:t>
            </a:r>
            <a:r>
              <a:rPr lang="en-US" sz="3600" dirty="0" err="1"/>
              <a:t>gǎng</a:t>
            </a:r>
            <a:r>
              <a:rPr lang="en-US" sz="3600" dirty="0"/>
              <a:t> - </a:t>
            </a:r>
            <a:r>
              <a:rPr lang="ru-RU" sz="3600" dirty="0"/>
              <a:t>Я не бывал в Гонконге</a:t>
            </a:r>
            <a:br>
              <a:rPr lang="ru-RU" sz="3600" dirty="0"/>
            </a:br>
            <a:r>
              <a:rPr lang="ru-RU" sz="3600" b="1" dirty="0" smtClean="0">
                <a:solidFill>
                  <a:schemeClr val="tx1"/>
                </a:solidFill>
              </a:rPr>
              <a:t>Вопросительная </a:t>
            </a:r>
            <a:r>
              <a:rPr lang="ru-RU" sz="3600" b="1" dirty="0">
                <a:solidFill>
                  <a:schemeClr val="tx1"/>
                </a:solidFill>
              </a:rPr>
              <a:t>форма</a:t>
            </a:r>
            <a:r>
              <a:rPr lang="ru-RU" sz="3600" dirty="0">
                <a:solidFill>
                  <a:schemeClr val="tx1"/>
                </a:solidFill>
              </a:rPr>
              <a:t> </a:t>
            </a:r>
            <a:r>
              <a:rPr lang="ru-RU" sz="3600" dirty="0"/>
              <a:t>также образуется с помощью </a:t>
            </a:r>
            <a:r>
              <a:rPr lang="zh-CN" altLang="en-US" sz="3600" dirty="0" smtClean="0"/>
              <a:t>没</a:t>
            </a:r>
            <a:r>
              <a:rPr lang="zh-CN" altLang="en-US" sz="3600" dirty="0"/>
              <a:t>有</a:t>
            </a:r>
            <a:r>
              <a:rPr lang="en-US" altLang="zh-CN" sz="3600" dirty="0"/>
              <a:t>, </a:t>
            </a:r>
            <a:r>
              <a:rPr lang="ru-RU" altLang="zh-CN" sz="3600" dirty="0" smtClean="0"/>
              <a:t>а </a:t>
            </a:r>
            <a:r>
              <a:rPr lang="zh-CN" altLang="en-US" sz="3600" dirty="0" smtClean="0"/>
              <a:t>没</a:t>
            </a:r>
            <a:r>
              <a:rPr lang="zh-CN" altLang="en-US" sz="3600" dirty="0"/>
              <a:t>有</a:t>
            </a:r>
            <a:r>
              <a:rPr lang="ru-RU" sz="3600" dirty="0" smtClean="0"/>
              <a:t> </a:t>
            </a:r>
            <a:r>
              <a:rPr lang="ru-RU" sz="3600" dirty="0"/>
              <a:t>ставится в конце предложения, </a:t>
            </a:r>
            <a:r>
              <a:rPr lang="zh-CN" altLang="en-US" sz="3600" dirty="0" smtClean="0"/>
              <a:t>过 </a:t>
            </a:r>
            <a:r>
              <a:rPr lang="ru-RU" sz="3600" dirty="0"/>
              <a:t>сохраняется.</a:t>
            </a:r>
            <a:br>
              <a:rPr lang="ru-RU" sz="3600" dirty="0"/>
            </a:br>
            <a:r>
              <a:rPr lang="zh-CN" altLang="en-US" sz="3600" dirty="0"/>
              <a:t>你到过香港没有</a:t>
            </a:r>
            <a:r>
              <a:rPr lang="en-US" altLang="zh-CN" sz="3600" dirty="0"/>
              <a:t>?</a:t>
            </a:r>
            <a:r>
              <a:rPr lang="zh-CN" altLang="en-US" sz="3600" dirty="0"/>
              <a:t>  </a:t>
            </a:r>
            <a:r>
              <a:rPr lang="en-US" altLang="zh-CN" sz="3600" dirty="0"/>
              <a:t>– </a:t>
            </a:r>
            <a:r>
              <a:rPr lang="en-US" sz="3600" dirty="0" err="1"/>
              <a:t>nǐ</a:t>
            </a:r>
            <a:r>
              <a:rPr lang="en-US" sz="3600" dirty="0"/>
              <a:t> </a:t>
            </a:r>
            <a:r>
              <a:rPr lang="en-US" sz="3600" dirty="0" err="1"/>
              <a:t>dào</a:t>
            </a:r>
            <a:r>
              <a:rPr lang="en-US" sz="3600" dirty="0"/>
              <a:t> guò </a:t>
            </a:r>
            <a:r>
              <a:rPr lang="en-US" sz="3600" dirty="0" err="1"/>
              <a:t>Xiānggǎng</a:t>
            </a:r>
            <a:r>
              <a:rPr lang="en-US" sz="3600" dirty="0"/>
              <a:t> </a:t>
            </a:r>
            <a:r>
              <a:rPr lang="en-US" sz="3600" dirty="0" err="1"/>
              <a:t>méi</a:t>
            </a:r>
            <a:r>
              <a:rPr lang="en-US" sz="3600" dirty="0"/>
              <a:t> </a:t>
            </a:r>
            <a:r>
              <a:rPr lang="en-US" sz="3600" dirty="0" err="1"/>
              <a:t>yǒu</a:t>
            </a:r>
            <a:r>
              <a:rPr lang="en-US" sz="3600" dirty="0"/>
              <a:t>? - </a:t>
            </a:r>
            <a:r>
              <a:rPr lang="ru-RU" sz="3600" dirty="0"/>
              <a:t>Ты бывал в Гонконге?</a:t>
            </a:r>
          </a:p>
        </p:txBody>
      </p:sp>
    </p:spTree>
    <p:extLst>
      <p:ext uri="{BB962C8B-B14F-4D97-AF65-F5344CB8AC3E}">
        <p14:creationId xmlns:p14="http://schemas.microsoft.com/office/powerpoint/2010/main" xmlns="" val="2398944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8551786" cy="5856602"/>
          </a:xfrm>
        </p:spPr>
        <p:txBody>
          <a:bodyPr/>
          <a:lstStyle/>
          <a:p>
            <a:pPr algn="ctr" fontAlgn="ctr"/>
            <a:r>
              <a:rPr lang="ru-RU" sz="3200" b="1" dirty="0" smtClean="0">
                <a:solidFill>
                  <a:srgbClr val="00B0F0"/>
                </a:solidFill>
              </a:rPr>
              <a:t>Придумайте предложение </a:t>
            </a:r>
            <a:r>
              <a:rPr lang="en-US" sz="3200" b="1" dirty="0" smtClean="0">
                <a:solidFill>
                  <a:srgbClr val="00B0F0"/>
                </a:solidFill>
              </a:rPr>
              <a:t/>
            </a:r>
            <a:br>
              <a:rPr lang="en-US" sz="3200" b="1" dirty="0" smtClean="0">
                <a:solidFill>
                  <a:srgbClr val="00B0F0"/>
                </a:solidFill>
              </a:rPr>
            </a:br>
            <a:r>
              <a:rPr lang="ru-RU" sz="3200" b="1" dirty="0" smtClean="0">
                <a:solidFill>
                  <a:srgbClr val="00B0F0"/>
                </a:solidFill>
              </a:rPr>
              <a:t>для каждой структуры:</a:t>
            </a:r>
            <a:br>
              <a:rPr lang="ru-RU" sz="3200" b="1" dirty="0" smtClean="0">
                <a:solidFill>
                  <a:srgbClr val="00B0F0"/>
                </a:solidFill>
              </a:rPr>
            </a:br>
            <a:r>
              <a:rPr lang="ru-RU" sz="3200" b="1" dirty="0" smtClean="0">
                <a:solidFill>
                  <a:srgbClr val="00B0F0"/>
                </a:solidFill>
              </a:rPr>
              <a:t/>
            </a:r>
            <a:br>
              <a:rPr lang="ru-RU" sz="3200" b="1" dirty="0" smtClean="0">
                <a:solidFill>
                  <a:srgbClr val="00B0F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Подлежащее </a:t>
            </a:r>
            <a:r>
              <a:rPr lang="ru-RU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+ </a:t>
            </a:r>
            <a:r>
              <a:rPr lang="ru-RU" sz="3600" b="1" dirty="0">
                <a:solidFill>
                  <a:srgbClr val="FF0000"/>
                </a:solidFill>
              </a:rPr>
              <a:t>Сказуемое </a:t>
            </a:r>
            <a:r>
              <a:rPr lang="ru-RU" sz="3600" b="1" dirty="0"/>
              <a:t>+ </a:t>
            </a:r>
            <a:r>
              <a:rPr lang="zh-CN" altLang="en-US" sz="3600" b="1" dirty="0"/>
              <a:t>过</a:t>
            </a:r>
            <a:r>
              <a:rPr lang="ru-RU" sz="3600" b="1" dirty="0"/>
              <a:t> + </a:t>
            </a:r>
            <a:r>
              <a:rPr lang="ru-RU" sz="3600" b="1" dirty="0" smtClean="0">
                <a:solidFill>
                  <a:srgbClr val="FF0000"/>
                </a:solidFill>
              </a:rPr>
              <a:t>Дополнение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Субъект </a:t>
            </a:r>
            <a:r>
              <a:rPr lang="ru-RU" sz="3600" b="1" dirty="0"/>
              <a:t>+ </a:t>
            </a:r>
            <a:r>
              <a:rPr lang="ru-RU" sz="3600" b="1" dirty="0">
                <a:solidFill>
                  <a:srgbClr val="FF0000"/>
                </a:solidFill>
              </a:rPr>
              <a:t>Глагол </a:t>
            </a:r>
            <a:r>
              <a:rPr lang="ru-RU" sz="3600" b="1" dirty="0"/>
              <a:t>+ </a:t>
            </a:r>
            <a:r>
              <a:rPr lang="zh-CN" altLang="en-US" sz="3600" b="1" dirty="0"/>
              <a:t>过</a:t>
            </a:r>
            <a:r>
              <a:rPr lang="ru-RU" sz="3600" b="1" dirty="0"/>
              <a:t> + </a:t>
            </a:r>
            <a:r>
              <a:rPr lang="ru-RU" sz="3600" b="1" dirty="0" smtClean="0">
                <a:solidFill>
                  <a:srgbClr val="FF0000"/>
                </a:solidFill>
              </a:rPr>
              <a:t>Объект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Подлежащее</a:t>
            </a:r>
            <a:r>
              <a:rPr lang="ru-RU" sz="3600" b="1" dirty="0" smtClean="0"/>
              <a:t> </a:t>
            </a:r>
            <a:r>
              <a:rPr lang="ru-RU" sz="3600" b="1" dirty="0"/>
              <a:t>+ </a:t>
            </a:r>
            <a:r>
              <a:rPr lang="zh-CN" altLang="en-US" sz="3600" b="1" dirty="0"/>
              <a:t>没</a:t>
            </a:r>
            <a:r>
              <a:rPr lang="ru-RU" sz="3600" b="1" dirty="0"/>
              <a:t> + </a:t>
            </a:r>
            <a:r>
              <a:rPr lang="ru-RU" sz="3600" b="1" dirty="0">
                <a:solidFill>
                  <a:srgbClr val="FF0000"/>
                </a:solidFill>
              </a:rPr>
              <a:t>Сказуемое</a:t>
            </a:r>
            <a:r>
              <a:rPr lang="ru-RU" sz="3600" b="1" dirty="0"/>
              <a:t> + </a:t>
            </a:r>
            <a:r>
              <a:rPr lang="zh-CN" altLang="en-US" sz="3600" b="1" dirty="0"/>
              <a:t>过</a:t>
            </a:r>
            <a:r>
              <a:rPr lang="ru-RU" sz="3600" b="1" dirty="0"/>
              <a:t> + </a:t>
            </a:r>
            <a:r>
              <a:rPr lang="ru-RU" sz="3600" b="1" dirty="0" smtClean="0">
                <a:solidFill>
                  <a:srgbClr val="FF0000"/>
                </a:solidFill>
              </a:rPr>
              <a:t>Дополнение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Субъект</a:t>
            </a:r>
            <a:r>
              <a:rPr lang="ru-RU" sz="3600" b="1" dirty="0" smtClean="0"/>
              <a:t> </a:t>
            </a:r>
            <a:r>
              <a:rPr lang="ru-RU" sz="3600" b="1" dirty="0"/>
              <a:t>+ </a:t>
            </a:r>
            <a:r>
              <a:rPr lang="zh-CN" altLang="en-US" sz="3600" b="1" dirty="0"/>
              <a:t>没</a:t>
            </a:r>
            <a:r>
              <a:rPr lang="ru-RU" sz="3600" b="1" dirty="0"/>
              <a:t> + </a:t>
            </a:r>
            <a:r>
              <a:rPr lang="ru-RU" sz="3600" b="1" dirty="0">
                <a:solidFill>
                  <a:srgbClr val="FF0000"/>
                </a:solidFill>
              </a:rPr>
              <a:t>Глагол</a:t>
            </a:r>
            <a:r>
              <a:rPr lang="ru-RU" sz="3600" b="1" dirty="0"/>
              <a:t> + </a:t>
            </a:r>
            <a:r>
              <a:rPr lang="zh-CN" altLang="en-US" sz="3600" b="1" dirty="0"/>
              <a:t>过</a:t>
            </a:r>
            <a:r>
              <a:rPr lang="ru-RU" sz="3600" b="1" dirty="0"/>
              <a:t> + </a:t>
            </a:r>
            <a:r>
              <a:rPr lang="ru-RU" sz="3600" b="1" dirty="0">
                <a:solidFill>
                  <a:srgbClr val="FF0000"/>
                </a:solidFill>
              </a:rPr>
              <a:t>Объект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407850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2271" y="255599"/>
            <a:ext cx="6031506" cy="960058"/>
          </a:xfrm>
        </p:spPr>
        <p:txBody>
          <a:bodyPr/>
          <a:lstStyle/>
          <a:p>
            <a:pPr algn="ctr"/>
            <a:r>
              <a:rPr lang="ru-RU" sz="2800" b="1" dirty="0" smtClean="0"/>
              <a:t>Опишите картинки, используя структуру </a:t>
            </a:r>
            <a:r>
              <a:rPr lang="zh-CN" altLang="en-US" sz="2800" b="1" dirty="0" smtClean="0"/>
              <a:t>过</a:t>
            </a:r>
            <a:endParaRPr lang="ru-RU" sz="28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4710" y="1412776"/>
            <a:ext cx="3834754" cy="237626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1412776"/>
            <a:ext cx="3888432" cy="23762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948" y="4149080"/>
            <a:ext cx="3847516" cy="24482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4149080"/>
            <a:ext cx="3888432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7650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110</TotalTime>
  <Words>25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Употребление суффикса глагола 过 例：我去过中国。/  我吃过两次烤鸭。）  </vt:lpstr>
      <vt:lpstr>Слайд 2</vt:lpstr>
      <vt:lpstr>Прошедшее неопределенное время  образуется при помощи суффикса 过 guò – эта форма обозначает действие, происходившее в прошлом в неопределенное время. Например: 我学过汉语  – wǒ xué guò hànyǔ - Мне приходилось учить китайский язык (оттенок неопределенного прошедшего времени) 我去过那家商店  – wǒ qù guò nà jiā shāng diàn - Я бывал в том магазине  </vt:lpstr>
      <vt:lpstr>Отрицание образуется с помощью 没 и 没有, 过 сохраняется. 我没到过香港  – wǒ méi dào guò xiāng gǎng - Я не бывал в Гонконге Вопросительная форма также образуется с помощью 没有, а 没有 ставится в конце предложения, 过 сохраняется. 你到过香港没有?  – nǐ dào guò Xiānggǎng méi yǒu? - Ты бывал в Гонконге?</vt:lpstr>
      <vt:lpstr>Придумайте предложение  для каждой структуры:  Подлежащее + Сказуемое + 过 + Дополнение  Субъект + Глагол + 过 + Объект Подлежащее + 没 + Сказуемое + 过 + Дополнение  Субъект + 没 + Глагол + 过 + Объект  </vt:lpstr>
      <vt:lpstr>Опишите картинки, используя структуру 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Существительные, выражающие местоположение 上、下、左、右、前、后、东、西、南、北、中 </dc:title>
  <dc:creator>Пользователь</dc:creator>
  <cp:lastModifiedBy>100nout.by</cp:lastModifiedBy>
  <cp:revision>13</cp:revision>
  <dcterms:created xsi:type="dcterms:W3CDTF">2020-07-04T07:13:04Z</dcterms:created>
  <dcterms:modified xsi:type="dcterms:W3CDTF">2021-04-25T18:19:55Z</dcterms:modified>
</cp:coreProperties>
</file>