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3" r:id="rId3"/>
    <p:sldId id="302" r:id="rId4"/>
    <p:sldId id="301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0nout.by" initials="1" lastIdx="1" clrIdx="0">
    <p:extLst>
      <p:ext uri="{19B8F6BF-5375-455C-9EA6-DF929625EA0E}">
        <p15:presenceInfo xmlns:p15="http://schemas.microsoft.com/office/powerpoint/2012/main" xmlns="" userId="0f64d187c8075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6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0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5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79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55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5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8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88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1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7246" y="2010705"/>
            <a:ext cx="7065817" cy="3280577"/>
          </a:xfrm>
          <a:prstGeom prst="roundRect">
            <a:avLst/>
          </a:prstGeom>
          <a:solidFill>
            <a:srgbClr val="0070C0">
              <a:alpha val="74000"/>
            </a:srgbClr>
          </a:solidFill>
          <a:ln w="38100"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Употребление наречий </a:t>
            </a:r>
            <a:endParaRPr lang="ru-RU" sz="4400" b="1" i="1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再 </a:t>
            </a:r>
            <a:r>
              <a:rPr lang="ru-RU" sz="44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и</a:t>
            </a:r>
            <a:r>
              <a:rPr lang="zh-CN" altLang="en-US" sz="44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又 （例</a:t>
            </a:r>
            <a:r>
              <a:rPr lang="zh-CN" altLang="en-US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endParaRPr lang="ru-RU" altLang="zh-CN" sz="4400" b="1" i="1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你</a:t>
            </a:r>
            <a:r>
              <a:rPr lang="zh-CN" altLang="en-US" sz="44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再听一遍</a:t>
            </a:r>
            <a:r>
              <a:rPr lang="zh-CN" altLang="en-US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。</a:t>
            </a:r>
            <a:r>
              <a:rPr lang="en-US" altLang="zh-CN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endParaRPr lang="ru-RU" altLang="zh-CN" sz="4400" b="1" i="1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他</a:t>
            </a:r>
            <a:r>
              <a:rPr lang="zh-CN" altLang="en-US" sz="44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又说了一遍。）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1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2272" y="1271644"/>
            <a:ext cx="9513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Употребление 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наречий </a:t>
            </a:r>
            <a:r>
              <a:rPr lang="zh-CN" altLang="en-US" sz="5400" b="1" i="1" dirty="0" smtClean="0">
                <a:solidFill>
                  <a:srgbClr val="FF0000"/>
                </a:solidFill>
              </a:rPr>
              <a:t>再</a:t>
            </a:r>
            <a:r>
              <a:rPr lang="ru-RU" altLang="zh-CN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</a:rPr>
              <a:t>и </a:t>
            </a:r>
            <a:r>
              <a:rPr lang="zh-CN" altLang="en-US" sz="5400" b="1" i="1" dirty="0">
                <a:solidFill>
                  <a:srgbClr val="FF0000"/>
                </a:solidFill>
              </a:rPr>
              <a:t>又 </a:t>
            </a:r>
            <a:r>
              <a:rPr lang="zh-CN" altLang="en-US" sz="5400" b="1" i="1" dirty="0" smtClean="0">
                <a:solidFill>
                  <a:srgbClr val="FF0000"/>
                </a:solidFill>
              </a:rPr>
              <a:t>。</a:t>
            </a:r>
            <a:endParaRPr lang="ru-RU" altLang="zh-CN" sz="54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5400" i="1" dirty="0" smtClean="0">
                <a:solidFill>
                  <a:schemeClr val="bg1"/>
                </a:solidFill>
              </a:rPr>
              <a:t>Давайте повторим </a:t>
            </a:r>
            <a:r>
              <a:rPr lang="ru-RU" sz="5400" i="1" dirty="0">
                <a:solidFill>
                  <a:schemeClr val="bg1"/>
                </a:solidFill>
              </a:rPr>
              <a:t>глаголы чувств и восприятий </a:t>
            </a:r>
            <a:r>
              <a:rPr lang="ru-RU" sz="5400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zh-CN" altLang="en-US" sz="5400" b="1" i="1" dirty="0" smtClean="0">
                <a:solidFill>
                  <a:srgbClr val="FFFF00"/>
                </a:solidFill>
              </a:rPr>
              <a:t>看</a:t>
            </a:r>
            <a:r>
              <a:rPr lang="zh-CN" altLang="en-US" sz="5400" b="1" i="1" dirty="0">
                <a:solidFill>
                  <a:srgbClr val="FFFF00"/>
                </a:solidFill>
              </a:rPr>
              <a:t>，听，说， 读，写，唱，</a:t>
            </a:r>
            <a:r>
              <a:rPr lang="zh-CN" altLang="en-US" sz="5400" b="1" i="1" dirty="0" smtClean="0">
                <a:solidFill>
                  <a:srgbClr val="FFFF00"/>
                </a:solidFill>
              </a:rPr>
              <a:t>拿</a:t>
            </a:r>
            <a:r>
              <a:rPr lang="ru-RU" altLang="zh-CN" sz="5400" b="1" i="1" dirty="0" smtClean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8029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1820" y="830883"/>
            <a:ext cx="9513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Наречие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</a:t>
            </a:r>
            <a:r>
              <a:rPr lang="ru-RU" altLang="zh-CN" sz="4000" b="1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переводится «снова</a:t>
            </a:r>
            <a:r>
              <a:rPr lang="ru-RU" sz="4000" dirty="0">
                <a:solidFill>
                  <a:schemeClr val="bg1"/>
                </a:solidFill>
              </a:rPr>
              <a:t>, еще </a:t>
            </a:r>
            <a:r>
              <a:rPr lang="ru-RU" sz="4000" dirty="0" smtClean="0">
                <a:solidFill>
                  <a:schemeClr val="bg1"/>
                </a:solidFill>
              </a:rPr>
              <a:t>раз» </a:t>
            </a:r>
            <a:r>
              <a:rPr lang="ru-RU" sz="4000" dirty="0">
                <a:solidFill>
                  <a:schemeClr val="bg1"/>
                </a:solidFill>
              </a:rPr>
              <a:t>и относится к </a:t>
            </a:r>
            <a:r>
              <a:rPr lang="ru-RU" sz="4000" b="1" dirty="0">
                <a:solidFill>
                  <a:srgbClr val="FF0000"/>
                </a:solidFill>
              </a:rPr>
              <a:t>будущему времени.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Наречие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又</a:t>
            </a:r>
            <a:r>
              <a:rPr lang="ru-RU" altLang="zh-CN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имеет </a:t>
            </a:r>
            <a:r>
              <a:rPr lang="ru-RU" sz="4000" dirty="0">
                <a:solidFill>
                  <a:schemeClr val="bg1"/>
                </a:solidFill>
              </a:rPr>
              <a:t>перевод </a:t>
            </a:r>
            <a:r>
              <a:rPr lang="ru-RU" sz="4000" dirty="0" smtClean="0">
                <a:solidFill>
                  <a:schemeClr val="bg1"/>
                </a:solidFill>
              </a:rPr>
              <a:t>«снова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smtClean="0">
                <a:solidFill>
                  <a:schemeClr val="bg1"/>
                </a:solidFill>
              </a:rPr>
              <a:t>опять», </a:t>
            </a:r>
            <a:r>
              <a:rPr lang="ru-RU" sz="4000" dirty="0">
                <a:solidFill>
                  <a:schemeClr val="bg1"/>
                </a:solidFill>
              </a:rPr>
              <a:t>но относится к </a:t>
            </a:r>
            <a:r>
              <a:rPr lang="ru-RU" sz="4000" b="1" u="sng" dirty="0">
                <a:solidFill>
                  <a:srgbClr val="FF0000"/>
                </a:solidFill>
              </a:rPr>
              <a:t>прошедшему и настоящему времени. </a:t>
            </a:r>
            <a:r>
              <a:rPr lang="ru-RU" sz="4000" dirty="0">
                <a:solidFill>
                  <a:schemeClr val="bg1"/>
                </a:solidFill>
              </a:rPr>
              <a:t>Структура может выглядеть так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субъект+</a:t>
            </a:r>
            <a:r>
              <a:rPr lang="zh-CN" altLang="en-US" sz="4000" dirty="0">
                <a:solidFill>
                  <a:srgbClr val="FF0000"/>
                </a:solidFill>
              </a:rPr>
              <a:t>再</a:t>
            </a:r>
            <a:r>
              <a:rPr lang="en-US" altLang="zh-CN" sz="4000" dirty="0">
                <a:solidFill>
                  <a:srgbClr val="FF0000"/>
                </a:solidFill>
              </a:rPr>
              <a:t>/</a:t>
            </a:r>
            <a:r>
              <a:rPr lang="zh-CN" altLang="en-US" sz="4000" dirty="0">
                <a:solidFill>
                  <a:srgbClr val="FF0000"/>
                </a:solidFill>
              </a:rPr>
              <a:t>又</a:t>
            </a:r>
            <a:r>
              <a:rPr lang="en-US" altLang="zh-CN" sz="4000" dirty="0">
                <a:solidFill>
                  <a:srgbClr val="FF0000"/>
                </a:solidFill>
              </a:rPr>
              <a:t>+</a:t>
            </a:r>
            <a:r>
              <a:rPr lang="ru-RU" sz="4000" dirty="0">
                <a:solidFill>
                  <a:srgbClr val="FF0000"/>
                </a:solidFill>
              </a:rPr>
              <a:t>глагол+ объект。 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Примеры</a:t>
            </a:r>
            <a:r>
              <a:rPr lang="ru-RU" sz="4000" dirty="0">
                <a:solidFill>
                  <a:schemeClr val="bg1"/>
                </a:solidFill>
              </a:rPr>
              <a:t>: </a:t>
            </a:r>
            <a:r>
              <a:rPr lang="zh-CN" altLang="en-US" sz="4000" dirty="0">
                <a:solidFill>
                  <a:srgbClr val="00B0F0"/>
                </a:solidFill>
              </a:rPr>
              <a:t>请再吃一点儿吧</a:t>
            </a:r>
            <a:r>
              <a:rPr lang="en-US" altLang="zh-CN" sz="4000" dirty="0">
                <a:solidFill>
                  <a:srgbClr val="00B0F0"/>
                </a:solidFill>
              </a:rPr>
              <a:t>/</a:t>
            </a:r>
            <a:r>
              <a:rPr lang="zh-CN" altLang="en-US" sz="4000" dirty="0">
                <a:solidFill>
                  <a:srgbClr val="00B0F0"/>
                </a:solidFill>
              </a:rPr>
              <a:t>昨天他又迟到了。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537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797479"/>
            <a:ext cx="9197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Задание: </a:t>
            </a:r>
          </a:p>
          <a:p>
            <a:pPr algn="just"/>
            <a:r>
              <a:rPr lang="ru-RU" sz="4000" dirty="0" smtClean="0">
                <a:solidFill>
                  <a:srgbClr val="00B0F0"/>
                </a:solidFill>
              </a:rPr>
              <a:t>вставьте </a:t>
            </a:r>
            <a:r>
              <a:rPr lang="ru-RU" sz="4000" dirty="0">
                <a:solidFill>
                  <a:srgbClr val="00B0F0"/>
                </a:solidFill>
              </a:rPr>
              <a:t>в предложение </a:t>
            </a:r>
            <a:r>
              <a:rPr lang="zh-CN" altLang="en-US" sz="4000" dirty="0">
                <a:solidFill>
                  <a:srgbClr val="00B0F0"/>
                </a:solidFill>
              </a:rPr>
              <a:t>再 </a:t>
            </a:r>
            <a:r>
              <a:rPr lang="ru-RU" sz="4000" dirty="0">
                <a:solidFill>
                  <a:srgbClr val="00B0F0"/>
                </a:solidFill>
              </a:rPr>
              <a:t>или</a:t>
            </a:r>
            <a:r>
              <a:rPr lang="zh-CN" altLang="en-US" sz="4000" dirty="0">
                <a:solidFill>
                  <a:srgbClr val="00B0F0"/>
                </a:solidFill>
              </a:rPr>
              <a:t>又  </a:t>
            </a:r>
            <a:r>
              <a:rPr lang="ru-RU" sz="4000" dirty="0">
                <a:solidFill>
                  <a:srgbClr val="00B0F0"/>
                </a:solidFill>
              </a:rPr>
              <a:t>и объясните употребление: </a:t>
            </a:r>
          </a:p>
          <a:p>
            <a:pPr algn="just"/>
            <a:r>
              <a:rPr lang="zh-CN" altLang="en-US" sz="4000" dirty="0">
                <a:solidFill>
                  <a:schemeClr val="bg1"/>
                </a:solidFill>
              </a:rPr>
              <a:t>我们</a:t>
            </a:r>
            <a:r>
              <a:rPr lang="zh-CN" altLang="en-US" sz="4000" b="1" dirty="0">
                <a:solidFill>
                  <a:srgbClr val="FF0000"/>
                </a:solidFill>
              </a:rPr>
              <a:t>（又</a:t>
            </a:r>
            <a:r>
              <a:rPr lang="en-US" altLang="zh-CN" sz="4000" b="1" dirty="0">
                <a:solidFill>
                  <a:srgbClr val="FF0000"/>
                </a:solidFill>
              </a:rPr>
              <a:t>/</a:t>
            </a:r>
            <a:r>
              <a:rPr lang="zh-CN" altLang="en-US" sz="4000" b="1" dirty="0">
                <a:solidFill>
                  <a:srgbClr val="FF0000"/>
                </a:solidFill>
              </a:rPr>
              <a:t>再）</a:t>
            </a:r>
            <a:r>
              <a:rPr lang="zh-CN" altLang="en-US" sz="4000" dirty="0">
                <a:solidFill>
                  <a:schemeClr val="bg1"/>
                </a:solidFill>
              </a:rPr>
              <a:t>开一瓶可乐吗</a:t>
            </a:r>
            <a:r>
              <a:rPr lang="zh-CN" altLang="en-US" sz="4000" dirty="0" smtClean="0">
                <a:solidFill>
                  <a:schemeClr val="bg1"/>
                </a:solidFill>
              </a:rPr>
              <a:t>？</a:t>
            </a:r>
            <a:endParaRPr lang="ru-RU" altLang="zh-CN" sz="4000" dirty="0" smtClean="0">
              <a:solidFill>
                <a:schemeClr val="bg1"/>
              </a:solidFill>
            </a:endParaRPr>
          </a:p>
          <a:p>
            <a:pPr algn="just"/>
            <a:r>
              <a:rPr lang="zh-CN" altLang="en-US" sz="4000" dirty="0" smtClean="0">
                <a:solidFill>
                  <a:schemeClr val="bg1"/>
                </a:solidFill>
              </a:rPr>
              <a:t>他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（</a:t>
            </a:r>
            <a:r>
              <a:rPr lang="zh-CN" altLang="en-US" sz="4000" b="1" dirty="0">
                <a:solidFill>
                  <a:srgbClr val="FF0000"/>
                </a:solidFill>
              </a:rPr>
              <a:t>又</a:t>
            </a:r>
            <a:r>
              <a:rPr lang="en-US" altLang="zh-CN" sz="4000" b="1" dirty="0">
                <a:solidFill>
                  <a:srgbClr val="FF0000"/>
                </a:solidFill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再）</a:t>
            </a:r>
            <a:r>
              <a:rPr lang="zh-CN" altLang="en-US" sz="4000" dirty="0" smtClean="0">
                <a:solidFill>
                  <a:schemeClr val="bg1"/>
                </a:solidFill>
              </a:rPr>
              <a:t>来喝点</a:t>
            </a:r>
            <a:r>
              <a:rPr lang="zh-CN" altLang="en-US" sz="4000" dirty="0">
                <a:solidFill>
                  <a:schemeClr val="bg1"/>
                </a:solidFill>
              </a:rPr>
              <a:t>儿咖啡</a:t>
            </a:r>
            <a:r>
              <a:rPr lang="zh-CN" altLang="en-US" sz="4000" dirty="0" smtClean="0">
                <a:solidFill>
                  <a:schemeClr val="bg1"/>
                </a:solidFill>
              </a:rPr>
              <a:t>。</a:t>
            </a:r>
            <a:endParaRPr lang="ru-RU" altLang="zh-CN" sz="4000" dirty="0" smtClean="0">
              <a:solidFill>
                <a:schemeClr val="bg1"/>
              </a:solidFill>
            </a:endParaRPr>
          </a:p>
          <a:p>
            <a:pPr algn="just"/>
            <a:r>
              <a:rPr lang="zh-CN" altLang="en-US" sz="4000" dirty="0" smtClean="0">
                <a:solidFill>
                  <a:schemeClr val="bg1"/>
                </a:solidFill>
              </a:rPr>
              <a:t>昨</a:t>
            </a:r>
            <a:r>
              <a:rPr lang="zh-CN" altLang="en-US" sz="4000" dirty="0">
                <a:solidFill>
                  <a:schemeClr val="bg1"/>
                </a:solidFill>
              </a:rPr>
              <a:t>天 </a:t>
            </a:r>
            <a:r>
              <a:rPr lang="zh-CN" altLang="en-US" sz="4000" b="1" dirty="0">
                <a:solidFill>
                  <a:srgbClr val="FF0000"/>
                </a:solidFill>
              </a:rPr>
              <a:t>（又</a:t>
            </a:r>
            <a:r>
              <a:rPr lang="en-US" altLang="zh-CN" sz="4000" b="1" dirty="0">
                <a:solidFill>
                  <a:srgbClr val="FF0000"/>
                </a:solidFill>
              </a:rPr>
              <a:t>/</a:t>
            </a:r>
            <a:r>
              <a:rPr lang="zh-CN" altLang="en-US" sz="4000" b="1" dirty="0">
                <a:solidFill>
                  <a:srgbClr val="FF0000"/>
                </a:solidFill>
              </a:rPr>
              <a:t>再）</a:t>
            </a:r>
            <a:r>
              <a:rPr lang="zh-CN" altLang="en-US" sz="4000" dirty="0">
                <a:solidFill>
                  <a:schemeClr val="bg1"/>
                </a:solidFill>
              </a:rPr>
              <a:t>得下雪！</a:t>
            </a:r>
          </a:p>
          <a:p>
            <a:pPr algn="just"/>
            <a:r>
              <a:rPr lang="zh-CN" altLang="en-US" sz="4000" dirty="0" smtClean="0">
                <a:solidFill>
                  <a:schemeClr val="bg1"/>
                </a:solidFill>
              </a:rPr>
              <a:t>他昨</a:t>
            </a:r>
            <a:r>
              <a:rPr lang="zh-CN" altLang="en-US" sz="4000" dirty="0">
                <a:solidFill>
                  <a:schemeClr val="bg1"/>
                </a:solidFill>
              </a:rPr>
              <a:t>天见了一次，今</a:t>
            </a:r>
            <a:r>
              <a:rPr lang="zh-CN" altLang="en-US" sz="4000" dirty="0" smtClean="0">
                <a:solidFill>
                  <a:schemeClr val="bg1"/>
                </a:solidFill>
              </a:rPr>
              <a:t>天</a:t>
            </a:r>
            <a:r>
              <a:rPr lang="ru-RU" altLang="zh-CN" sz="4000" dirty="0" smtClean="0">
                <a:solidFill>
                  <a:srgbClr val="FF0000"/>
                </a:solidFill>
              </a:rPr>
              <a:t>(</a:t>
            </a:r>
            <a:r>
              <a:rPr lang="zh-CN" altLang="en-US" sz="4000" dirty="0" smtClean="0">
                <a:solidFill>
                  <a:srgbClr val="FF0000"/>
                </a:solidFill>
              </a:rPr>
              <a:t>又</a:t>
            </a:r>
            <a:r>
              <a:rPr lang="ru-RU" altLang="zh-CN" sz="4000" dirty="0" smtClean="0">
                <a:solidFill>
                  <a:srgbClr val="FF0000"/>
                </a:solidFill>
              </a:rPr>
              <a:t>/</a:t>
            </a:r>
            <a:r>
              <a:rPr lang="zh-CN" altLang="en-US" sz="4000" dirty="0">
                <a:solidFill>
                  <a:srgbClr val="FF0000"/>
                </a:solidFill>
              </a:rPr>
              <a:t>再</a:t>
            </a:r>
            <a:r>
              <a:rPr lang="ru-RU" altLang="zh-CN" sz="4000" dirty="0" smtClean="0">
                <a:solidFill>
                  <a:srgbClr val="FF0000"/>
                </a:solidFill>
              </a:rPr>
              <a:t>)</a:t>
            </a:r>
            <a:r>
              <a:rPr lang="zh-CN" altLang="en-US" sz="4000" dirty="0" smtClean="0">
                <a:solidFill>
                  <a:schemeClr val="bg1"/>
                </a:solidFill>
              </a:rPr>
              <a:t>见</a:t>
            </a:r>
            <a:r>
              <a:rPr lang="zh-CN" altLang="en-US" sz="4000" dirty="0">
                <a:solidFill>
                  <a:schemeClr val="bg1"/>
                </a:solidFill>
              </a:rPr>
              <a:t>到了</a:t>
            </a:r>
            <a:r>
              <a:rPr lang="zh-CN" altLang="en-US" sz="4000" dirty="0" smtClean="0">
                <a:solidFill>
                  <a:schemeClr val="bg1"/>
                </a:solidFill>
              </a:rPr>
              <a:t>。</a:t>
            </a:r>
            <a:r>
              <a:rPr lang="zh-CN" altLang="en-US" sz="4000" dirty="0">
                <a:solidFill>
                  <a:schemeClr val="bg1"/>
                </a:solidFill>
              </a:rPr>
              <a:t>欢迎下次</a:t>
            </a:r>
            <a:r>
              <a:rPr lang="zh-CN" altLang="en-US" sz="4000" dirty="0">
                <a:solidFill>
                  <a:srgbClr val="FF0000"/>
                </a:solidFill>
              </a:rPr>
              <a:t>（又</a:t>
            </a:r>
            <a:r>
              <a:rPr lang="en-US" altLang="zh-CN" sz="4000" dirty="0">
                <a:solidFill>
                  <a:srgbClr val="FF0000"/>
                </a:solidFill>
              </a:rPr>
              <a:t>/</a:t>
            </a:r>
            <a:r>
              <a:rPr lang="zh-CN" altLang="en-US" sz="4000" dirty="0">
                <a:solidFill>
                  <a:srgbClr val="FF0000"/>
                </a:solidFill>
              </a:rPr>
              <a:t>再）</a:t>
            </a:r>
            <a:r>
              <a:rPr lang="zh-CN" altLang="en-US" sz="4000" dirty="0">
                <a:solidFill>
                  <a:schemeClr val="bg1"/>
                </a:solidFill>
              </a:rPr>
              <a:t>来</a:t>
            </a:r>
            <a:r>
              <a:rPr lang="en-US" altLang="zh-CN" sz="4000" dirty="0">
                <a:solidFill>
                  <a:schemeClr val="bg1"/>
                </a:solidFill>
              </a:rPr>
              <a:t>!</a:t>
            </a:r>
            <a:endParaRPr lang="zh-CN" altLang="en-US" sz="4000" dirty="0">
              <a:solidFill>
                <a:schemeClr val="bg1"/>
              </a:solidFill>
            </a:endParaRPr>
          </a:p>
          <a:p>
            <a:pPr algn="just"/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13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805" y="1419772"/>
            <a:ext cx="6344195" cy="35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33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194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100nout.by</dc:creator>
  <cp:lastModifiedBy>100nout.by</cp:lastModifiedBy>
  <cp:revision>85</cp:revision>
  <dcterms:created xsi:type="dcterms:W3CDTF">2020-05-10T16:05:23Z</dcterms:created>
  <dcterms:modified xsi:type="dcterms:W3CDTF">2021-04-25T18:17:57Z</dcterms:modified>
</cp:coreProperties>
</file>