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47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69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977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0589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52796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79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669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701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704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16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568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26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302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5237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2364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237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48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026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ED6FD-3BFE-4F38-9696-525048F2704E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E96A9-B17D-4832-B3EB-8A7F96DA9C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1439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ikihsk.ru/publ/spravochnik/grammaticheskie_funkcii/vyrazhaem_otnoshenie/26-1-0-554" TargetMode="External"/><Relationship Id="rId3" Type="http://schemas.openxmlformats.org/officeDocument/2006/relationships/image" Target="../media/image6.emf"/><Relationship Id="rId7" Type="http://schemas.openxmlformats.org/officeDocument/2006/relationships/hyperlink" Target="http://wikihsk.ru/publ/spravochnik/grammaticheskie_funkcii/posledovatelnost_dejstvij_vo_vremeni/26-1-0-586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ikihsk.ru/publ/spravochnik/grammaticheskie_funkcii/data_i_vremja/26-1-0-624" TargetMode="External"/><Relationship Id="rId5" Type="http://schemas.openxmlformats.org/officeDocument/2006/relationships/hyperlink" Target="http://wikihsk.ru/publ/spravochnik/kitajskie_slova/jiu/23-1-0-507" TargetMode="External"/><Relationship Id="rId4" Type="http://schemas.openxmlformats.org/officeDocument/2006/relationships/hyperlink" Target="http://wikihsk.ru/publ/spravochnik/kitajskie_slova/cai/23-1-0-50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kihsk.ru/publ/grammatika/hsk_3_srednjaja_grammatika_kitajskogo_jazyka/vyrazhaem_zapozdalost_s_cai/4-1-0-166" TargetMode="External"/><Relationship Id="rId2" Type="http://schemas.openxmlformats.org/officeDocument/2006/relationships/hyperlink" Target="http://wikihsk.ru/publ/spravochnik/kitajskie_slova/cai/23-1-0-5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ikihsk.ru/publ/grammatika/hsk_3_srednjaja_grammatika_kitajskogo_jazyka/vyrazhaem_zablagovremennost_prezhdevremennost_rannee_vremja_s_jiu/4-1-0-16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0171" y="1019534"/>
            <a:ext cx="6943235" cy="171541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Употребление 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наречий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就</a:t>
            </a: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zh-CN" alt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才 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36330" y="2716811"/>
            <a:ext cx="3701126" cy="3206758"/>
          </a:xfrm>
        </p:spPr>
        <p:txBody>
          <a:bodyPr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2800" dirty="0" smtClean="0">
                <a:latin typeface="DengXian" panose="02010600030101010101" pitchFamily="2" charset="-122"/>
                <a:ea typeface="STSong"/>
                <a:cs typeface="Times New Roman" panose="02020603050405020304" pitchFamily="18" charset="0"/>
              </a:rPr>
              <a:t>例子：</a:t>
            </a:r>
            <a:endParaRPr lang="en-US" altLang="zh-CN" sz="2800" dirty="0" smtClean="0">
              <a:latin typeface="DengXian" panose="02010600030101010101" pitchFamily="2" charset="-122"/>
              <a:ea typeface="STSong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我</a:t>
            </a:r>
            <a:r>
              <a:rPr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今天</a:t>
            </a:r>
            <a:r>
              <a:rPr lang="ru-RU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点就起床了</a:t>
            </a:r>
            <a:r>
              <a:rPr lang="zh-CN" altLang="en-US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件衣服就</a:t>
            </a:r>
            <a:r>
              <a:rPr lang="ru-RU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块钱</a:t>
            </a:r>
            <a:r>
              <a:rPr lang="zh-CN" altLang="en-US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？</a:t>
            </a:r>
            <a:endParaRPr lang="en-US" altLang="zh-CN" sz="2800" b="1" dirty="0" smtClean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他</a:t>
            </a:r>
            <a:r>
              <a:rPr lang="ru-RU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8</a:t>
            </a:r>
            <a:r>
              <a:rPr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点才起床</a:t>
            </a:r>
            <a:r>
              <a:rPr lang="zh-CN" altLang="en-US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800" b="1" dirty="0" smtClean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zh-CN" altLang="en-US" sz="2800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这</a:t>
            </a:r>
            <a:r>
              <a:rPr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件衣服才</a:t>
            </a:r>
            <a:r>
              <a:rPr lang="ru-RU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80</a:t>
            </a:r>
            <a:r>
              <a:rPr lang="zh-CN" altLang="en-US" sz="2800" b="1" dirty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块钱</a:t>
            </a:r>
            <a:r>
              <a:rPr lang="zh-CN" altLang="en-US" b="1" dirty="0" smtClean="0"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。</a:t>
            </a:r>
            <a:endParaRPr lang="ru-RU" sz="1600" b="1" dirty="0">
              <a:latin typeface="FangSong" panose="02010609060101010101" pitchFamily="49" charset="-122"/>
              <a:ea typeface="FangSong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20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013" y="0"/>
            <a:ext cx="3363530" cy="899652"/>
          </a:xfrm>
        </p:spPr>
        <p:txBody>
          <a:bodyPr>
            <a:normAutofit/>
          </a:bodyPr>
          <a:lstStyle/>
          <a:p>
            <a:r>
              <a:rPr lang="en-US" altLang="zh-CN" sz="4800" dirty="0" smtClean="0">
                <a:solidFill>
                  <a:srgbClr val="FF0000"/>
                </a:solidFill>
              </a:rPr>
              <a:t>3</a:t>
            </a:r>
            <a:r>
              <a:rPr lang="zh-CN" altLang="en-US" sz="4800" dirty="0" smtClean="0">
                <a:solidFill>
                  <a:srgbClr val="FF0000"/>
                </a:solidFill>
              </a:rPr>
              <a:t>）说一说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0" y="1249961"/>
            <a:ext cx="11267557" cy="4541239"/>
          </a:xfrm>
        </p:spPr>
        <p:txBody>
          <a:bodyPr>
            <a:normAutofit fontScale="92500" lnSpcReduction="20000"/>
          </a:bodyPr>
          <a:lstStyle/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                                                                          </a:t>
            </a:r>
            <a:r>
              <a:rPr lang="ru-RU" altLang="zh-CN" dirty="0" smtClean="0"/>
              <a:t>         </a:t>
            </a:r>
            <a:r>
              <a:rPr lang="en-US" altLang="zh-CN" sz="2600" b="1" dirty="0" smtClean="0"/>
              <a:t>2</a:t>
            </a:r>
            <a:r>
              <a:rPr lang="zh-CN" altLang="en-US" sz="2600" b="1" dirty="0" smtClean="0"/>
              <a:t>）</a:t>
            </a:r>
            <a:endParaRPr lang="en-US" altLang="zh-CN" sz="2600" b="1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sz="2600" b="1" dirty="0" smtClean="0"/>
              <a:t>1</a:t>
            </a:r>
            <a:r>
              <a:rPr lang="zh-CN" altLang="en-US" sz="2600" b="1" dirty="0" smtClean="0"/>
              <a:t>）</a:t>
            </a:r>
            <a:endParaRPr lang="en-US" altLang="zh-CN" sz="2600" b="1" dirty="0"/>
          </a:p>
          <a:p>
            <a:r>
              <a:rPr lang="zh-CN" altLang="en-US" sz="2600" b="1" dirty="0" smtClean="0">
                <a:solidFill>
                  <a:srgbClr val="FFFF00"/>
                </a:solidFill>
              </a:rPr>
              <a:t>例如</a:t>
            </a:r>
            <a:r>
              <a:rPr lang="zh-CN" altLang="en-US" sz="2600" dirty="0" smtClean="0"/>
              <a:t>：</a:t>
            </a:r>
            <a:r>
              <a:rPr lang="en-US" altLang="zh-CN" sz="2600" dirty="0" smtClean="0"/>
              <a:t>60</a:t>
            </a:r>
            <a:r>
              <a:rPr lang="zh-CN" altLang="en-US" sz="2600" dirty="0" smtClean="0"/>
              <a:t>次特快列车</a:t>
            </a:r>
            <a:r>
              <a:rPr lang="en-US" altLang="zh-CN" sz="2600" dirty="0" smtClean="0"/>
              <a:t>10</a:t>
            </a:r>
            <a:r>
              <a:rPr lang="zh-CN" altLang="en-US" sz="2600" dirty="0" smtClean="0"/>
              <a:t>个小时就能到北京，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ru-RU" altLang="zh-CN" sz="2600" dirty="0" smtClean="0"/>
              <a:t>     </a:t>
            </a:r>
            <a:r>
              <a:rPr lang="en-US" altLang="zh-CN" sz="2600" dirty="0" smtClean="0"/>
              <a:t>422</a:t>
            </a:r>
            <a:r>
              <a:rPr lang="zh-CN" altLang="en-US" sz="2600" dirty="0" smtClean="0"/>
              <a:t>次普快列车</a:t>
            </a:r>
            <a:r>
              <a:rPr lang="en-US" altLang="zh-CN" sz="2600" dirty="0" smtClean="0"/>
              <a:t>16</a:t>
            </a:r>
            <a:r>
              <a:rPr lang="zh-CN" altLang="en-US" sz="2600" dirty="0" smtClean="0"/>
              <a:t>个小时才能到北京</a:t>
            </a:r>
            <a:r>
              <a:rPr lang="zh-CN" altLang="en-US" sz="2600" dirty="0"/>
              <a:t>。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054" y="899652"/>
            <a:ext cx="4602163" cy="33674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91091" y="2300748"/>
            <a:ext cx="5465520" cy="33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540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4099" y="92279"/>
            <a:ext cx="2861188" cy="1015068"/>
          </a:xfrm>
        </p:spPr>
        <p:txBody>
          <a:bodyPr>
            <a:normAutofit/>
          </a:bodyPr>
          <a:lstStyle/>
          <a:p>
            <a:r>
              <a:rPr lang="en-US" altLang="zh-CN" sz="4400" dirty="0" smtClean="0">
                <a:solidFill>
                  <a:srgbClr val="FF0000"/>
                </a:solidFill>
              </a:rPr>
              <a:t>1</a:t>
            </a:r>
            <a:r>
              <a:rPr lang="zh-CN" altLang="en-US" sz="4400" dirty="0" smtClean="0">
                <a:solidFill>
                  <a:srgbClr val="FF0000"/>
                </a:solidFill>
              </a:rPr>
              <a:t>）复习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690" y="1107347"/>
            <a:ext cx="10957333" cy="5603846"/>
          </a:xfrm>
        </p:spPr>
        <p:txBody>
          <a:bodyPr>
            <a:normAutofit/>
          </a:bodyPr>
          <a:lstStyle/>
          <a:p>
            <a:r>
              <a:rPr lang="ru-RU" altLang="zh-CN" sz="3200" b="1" dirty="0" smtClean="0"/>
              <a:t>Повторим лексику, которую мы употребляем при совершении покупок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买东西的时候我们说什么？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 </a:t>
            </a:r>
            <a:r>
              <a:rPr lang="zh-CN" altLang="en-US" sz="3200" b="1" dirty="0"/>
              <a:t>这个东西多少钱 </a:t>
            </a:r>
            <a:r>
              <a:rPr lang="en-US" altLang="zh-CN" sz="3200" b="1" dirty="0"/>
              <a:t>?  </a:t>
            </a:r>
            <a:endParaRPr lang="en-US" altLang="zh-CN" sz="3200" b="1" dirty="0" smtClean="0"/>
          </a:p>
          <a:p>
            <a:r>
              <a:rPr lang="zh-CN" altLang="en-US" sz="3200" b="1" dirty="0" smtClean="0"/>
              <a:t>这</a:t>
            </a:r>
            <a:r>
              <a:rPr lang="zh-CN" altLang="en-US" sz="3200" b="1" dirty="0"/>
              <a:t>件衣服</a:t>
            </a:r>
            <a:r>
              <a:rPr lang="en-US" altLang="zh-CN" sz="3200" b="1" dirty="0"/>
              <a:t>500</a:t>
            </a:r>
            <a:r>
              <a:rPr lang="zh-CN" altLang="en-US" sz="3200" b="1" dirty="0"/>
              <a:t>块钱。  </a:t>
            </a:r>
            <a:endParaRPr lang="ru-RU" altLang="zh-CN" sz="3200" b="1" dirty="0" smtClean="0"/>
          </a:p>
          <a:p>
            <a:r>
              <a:rPr lang="zh-CN" altLang="en-US" sz="3200" b="1" dirty="0" smtClean="0"/>
              <a:t> 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元</a:t>
            </a:r>
            <a:r>
              <a:rPr lang="ru-RU" altLang="zh-CN" sz="3600" b="1" dirty="0" smtClean="0"/>
              <a:t> </a:t>
            </a:r>
            <a:r>
              <a:rPr lang="en-US" sz="3600" dirty="0">
                <a:effectLst/>
              </a:rPr>
              <a:t>yuán</a:t>
            </a:r>
            <a:r>
              <a:rPr lang="en-US" altLang="zh-CN" sz="3600" b="1" dirty="0" smtClean="0"/>
              <a:t>/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角</a:t>
            </a:r>
            <a:r>
              <a:rPr lang="en-US" sz="3600" dirty="0" err="1">
                <a:effectLst/>
              </a:rPr>
              <a:t>jiǎo</a:t>
            </a:r>
            <a:r>
              <a:rPr lang="en-US" sz="3600" dirty="0">
                <a:effectLst/>
              </a:rPr>
              <a:t> </a:t>
            </a:r>
            <a:r>
              <a:rPr lang="en-US" altLang="zh-CN" sz="3600" b="1" dirty="0" smtClean="0"/>
              <a:t>/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分</a:t>
            </a:r>
            <a:r>
              <a:rPr lang="en-US" sz="3600" dirty="0" err="1">
                <a:effectLst/>
              </a:rPr>
              <a:t>fēn</a:t>
            </a:r>
            <a:r>
              <a:rPr lang="zh-CN" altLang="en-US" sz="3600" b="1" dirty="0" smtClean="0"/>
              <a:t>    </a:t>
            </a:r>
            <a:endParaRPr lang="ru-RU" altLang="zh-CN" sz="3600" b="1" dirty="0" smtClean="0"/>
          </a:p>
          <a:p>
            <a:r>
              <a:rPr lang="zh-CN" altLang="en-US" sz="3600" b="1" dirty="0" smtClean="0"/>
              <a:t> </a:t>
            </a:r>
            <a:r>
              <a:rPr lang="zh-CN" altLang="en-US" sz="3600" b="1" dirty="0">
                <a:solidFill>
                  <a:srgbClr val="FFFF00"/>
                </a:solidFill>
              </a:rPr>
              <a:t>白卢布</a:t>
            </a:r>
            <a:r>
              <a:rPr lang="zh-CN" altLang="en-US" sz="3600" b="1" dirty="0"/>
              <a:t> </a:t>
            </a:r>
            <a:r>
              <a:rPr lang="en-US" sz="3600" dirty="0" err="1">
                <a:effectLst/>
              </a:rPr>
              <a:t>bái</a:t>
            </a:r>
            <a:r>
              <a:rPr lang="en-US" sz="3600" dirty="0">
                <a:effectLst/>
              </a:rPr>
              <a:t> </a:t>
            </a:r>
            <a:r>
              <a:rPr lang="en-US" sz="3600" dirty="0" err="1">
                <a:effectLst/>
              </a:rPr>
              <a:t>lúbù</a:t>
            </a:r>
            <a:r>
              <a:rPr lang="en-US" sz="3600" dirty="0">
                <a:effectLst/>
              </a:rPr>
              <a:t> </a:t>
            </a:r>
            <a:r>
              <a:rPr lang="en-US" altLang="zh-CN" sz="3600" b="1" dirty="0" smtClean="0"/>
              <a:t>/ </a:t>
            </a:r>
            <a:r>
              <a:rPr lang="zh-CN" altLang="en-US" sz="3600" b="1" dirty="0">
                <a:solidFill>
                  <a:srgbClr val="FFFF00"/>
                </a:solidFill>
              </a:rPr>
              <a:t>戈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比</a:t>
            </a:r>
            <a:r>
              <a:rPr lang="zh-CN" altLang="en-US" sz="3600" b="1" dirty="0" smtClean="0"/>
              <a:t> </a:t>
            </a:r>
            <a:r>
              <a:rPr lang="en-US" sz="3600" dirty="0" err="1">
                <a:effectLst/>
              </a:rPr>
              <a:t>gēbǐ</a:t>
            </a:r>
            <a:endParaRPr lang="ru-RU" sz="36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7630" y="2122415"/>
            <a:ext cx="4717338" cy="2263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05693" y="4385660"/>
            <a:ext cx="2395532" cy="1503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01225" y="4385659"/>
            <a:ext cx="2323743" cy="150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297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8405" y="306160"/>
            <a:ext cx="5722979" cy="1015067"/>
          </a:xfrm>
        </p:spPr>
        <p:txBody>
          <a:bodyPr>
            <a:norm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</a:rPr>
              <a:t>2</a:t>
            </a:r>
            <a:r>
              <a:rPr lang="zh-CN" altLang="en-US" sz="4400" dirty="0" smtClean="0">
                <a:solidFill>
                  <a:srgbClr val="FF0000"/>
                </a:solidFill>
              </a:rPr>
              <a:t>）新</a:t>
            </a:r>
            <a:r>
              <a:rPr lang="zh-CN" altLang="en-US" sz="4400" dirty="0">
                <a:solidFill>
                  <a:srgbClr val="FF0000"/>
                </a:solidFill>
              </a:rPr>
              <a:t>的内容： 就  才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studychinese.ru/content/images/0/news-china-3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9" t="28285" r="4530" b="4160"/>
          <a:stretch/>
        </p:blipFill>
        <p:spPr bwMode="auto">
          <a:xfrm>
            <a:off x="6469310" y="2298585"/>
            <a:ext cx="5344148" cy="4105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2745" y="1493241"/>
            <a:ext cx="5370713" cy="73930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892" y="1387269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u="sng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才 </a:t>
            </a:r>
            <a:r>
              <a:rPr lang="ru-RU" sz="3200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(cái)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sz="3200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就 (jìu)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наречиями, которые ставятся перед глаголом. Но при этом они отличаются разными выражениями </a:t>
            </a:r>
            <a:r>
              <a:rPr lang="ru-RU" sz="3200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длительности времени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3200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последовательностью действий во времени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даже разными эмоциональными функциями и </a:t>
            </a:r>
            <a:r>
              <a:rPr lang="ru-RU" sz="3200" u="sng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отношением говорящего</a:t>
            </a:r>
            <a:r>
              <a:rPr lang="ru-RU" sz="3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к происходящему.</a:t>
            </a:r>
          </a:p>
        </p:txBody>
      </p:sp>
    </p:spTree>
    <p:extLst>
      <p:ext uri="{BB962C8B-B14F-4D97-AF65-F5344CB8AC3E}">
        <p14:creationId xmlns:p14="http://schemas.microsoft.com/office/powerpoint/2010/main" xmlns="" val="1743757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277" y="108155"/>
            <a:ext cx="7595208" cy="5702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Выражаем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запоздалость с 才</a:t>
            </a:r>
            <a:r>
              <a:rPr lang="ru-RU" dirty="0">
                <a:solidFill>
                  <a:srgbClr val="FF0000"/>
                </a:solidFill>
                <a:effectLst/>
              </a:rPr>
              <a:t/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678425"/>
            <a:ext cx="10353762" cy="3746091"/>
          </a:xfrm>
        </p:spPr>
        <p:txBody>
          <a:bodyPr>
            <a:noAutofit/>
          </a:bodyPr>
          <a:lstStyle/>
          <a:p>
            <a:r>
              <a:rPr lang="ru-RU" sz="2800" dirty="0">
                <a:effectLst/>
              </a:rPr>
              <a:t> С </a:t>
            </a:r>
            <a:r>
              <a:rPr lang="ru-RU" sz="2800" u="sng" dirty="0">
                <a:effectLst/>
                <a:hlinkClick r:id="rId2"/>
              </a:rPr>
              <a:t>才 (cái)</a:t>
            </a:r>
            <a:r>
              <a:rPr lang="ru-RU" sz="2800" dirty="0">
                <a:effectLst/>
              </a:rPr>
              <a:t> говорящий может дать оценку, что с момента какого-либо события или времени </a:t>
            </a:r>
            <a:r>
              <a:rPr lang="ru-RU" sz="2800" u="sng" dirty="0">
                <a:effectLst/>
                <a:hlinkClick r:id="rId3"/>
              </a:rPr>
              <a:t>прошло очень много времени</a:t>
            </a:r>
            <a:r>
              <a:rPr lang="ru-RU" sz="2800" dirty="0">
                <a:effectLst/>
              </a:rPr>
              <a:t>. 才 переводится дословно "и только тогда, только что" и имеет огромную эмоциональную окраску, порой даже негативную, то есть можно дать негативную оценку происходящего с помощью неё. С 才 можно выразить запоздалость, нервозность, нетерпеливость, злость.</a:t>
            </a:r>
          </a:p>
          <a:p>
            <a:pPr algn="ctr" fontAlgn="ctr"/>
            <a:r>
              <a:rPr lang="ru-RU" sz="2800" b="1" dirty="0" smtClean="0">
                <a:solidFill>
                  <a:srgbClr val="FFFF00"/>
                </a:solidFill>
                <a:effectLst/>
              </a:rPr>
              <a:t>Субъект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+ Время + 才 + Глагол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zh-CN" altLang="en-US" sz="32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他才 来</a:t>
            </a:r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  <a:cs typeface="Times New Roman" panose="02020603050405020304" pitchFamily="18" charset="0"/>
              </a:rPr>
              <a:t>。</a:t>
            </a:r>
            <a:r>
              <a:rPr lang="ru-RU" sz="2400" dirty="0" smtClean="0">
                <a:effectLst/>
              </a:rPr>
              <a:t>Он </a:t>
            </a:r>
            <a:r>
              <a:rPr lang="ru-RU" sz="2400" dirty="0">
                <a:effectLst/>
              </a:rPr>
              <a:t>только что пришёл.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zh-CN" altLang="en-US" sz="32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 等 了 三 个 小时 才买 到 票</a:t>
            </a:r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ru-RU" altLang="zh-CN" sz="3200" b="1" dirty="0" smtClean="0"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ru-RU" sz="2400" dirty="0" smtClean="0">
                <a:effectLst/>
              </a:rPr>
              <a:t>Я </a:t>
            </a:r>
            <a:r>
              <a:rPr lang="ru-RU" sz="2400" dirty="0">
                <a:effectLst/>
              </a:rPr>
              <a:t>ждал три часа и только потом купил билет.</a:t>
            </a:r>
          </a:p>
          <a:p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567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476" y="393064"/>
            <a:ext cx="11032399" cy="74256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Выражаем маленькое количество с </a:t>
            </a:r>
            <a:r>
              <a:rPr lang="zh-CN" altLang="en-US" dirty="0" smtClean="0">
                <a:solidFill>
                  <a:srgbClr val="FF0000"/>
                </a:solidFill>
                <a:effectLst/>
              </a:rPr>
              <a:t>才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526796"/>
            <a:ext cx="10353762" cy="42644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effectLst/>
              </a:rPr>
              <a:t> </a:t>
            </a:r>
            <a:r>
              <a:rPr lang="zh-CN" altLang="en-US" sz="3200" dirty="0">
                <a:effectLst/>
              </a:rPr>
              <a:t>才 </a:t>
            </a:r>
            <a:r>
              <a:rPr lang="ru-RU" sz="3200" dirty="0">
                <a:effectLst/>
              </a:rPr>
              <a:t>часто используется с числительным, можно показать, что число небольшое. В данном случае </a:t>
            </a:r>
            <a:r>
              <a:rPr lang="zh-CN" altLang="en-US" sz="3200" dirty="0">
                <a:effectLst/>
              </a:rPr>
              <a:t>才 </a:t>
            </a:r>
            <a:r>
              <a:rPr lang="ru-RU" sz="3200" dirty="0">
                <a:effectLst/>
              </a:rPr>
              <a:t>дословно переводится как "всего лишь, только".</a:t>
            </a:r>
          </a:p>
          <a:p>
            <a:pPr algn="ctr" fontAlgn="ctr"/>
            <a:r>
              <a:rPr lang="zh-CN" altLang="en-US" sz="3200" b="1" dirty="0" smtClean="0">
                <a:solidFill>
                  <a:srgbClr val="FFFF00"/>
                </a:solidFill>
                <a:effectLst/>
              </a:rPr>
              <a:t>才 </a:t>
            </a:r>
            <a:r>
              <a:rPr lang="en-US" altLang="zh-CN" sz="3200" b="1" dirty="0">
                <a:solidFill>
                  <a:srgbClr val="FFFF00"/>
                </a:solidFill>
                <a:effectLst/>
              </a:rPr>
              <a:t>+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Счётное слово + Существительное</a:t>
            </a:r>
          </a:p>
          <a:p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</a:t>
            </a:r>
            <a:r>
              <a:rPr lang="zh-CN" altLang="en-US" sz="32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来了才 一天</a:t>
            </a:r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ru-RU" sz="3200" dirty="0" smtClean="0">
                <a:effectLst/>
              </a:rPr>
              <a:t>Я </a:t>
            </a:r>
            <a:r>
              <a:rPr lang="ru-RU" sz="3200" dirty="0">
                <a:effectLst/>
              </a:rPr>
              <a:t>всего лишь один день как приехал</a:t>
            </a:r>
          </a:p>
          <a:p>
            <a:r>
              <a:rPr lang="zh-CN" altLang="en-US" sz="32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才 三块钱</a:t>
            </a:r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ru-RU" sz="3200" dirty="0" smtClean="0">
                <a:effectLst/>
              </a:rPr>
              <a:t>Всего </a:t>
            </a:r>
            <a:r>
              <a:rPr lang="ru-RU" sz="3200" dirty="0">
                <a:effectLst/>
              </a:rPr>
              <a:t>только три юаня.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45080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76838"/>
            <a:ext cx="10353761" cy="1375793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Выражаем раннее время с </a:t>
            </a:r>
            <a:r>
              <a:rPr lang="zh-CN" altLang="en-US" dirty="0">
                <a:solidFill>
                  <a:srgbClr val="FF0000"/>
                </a:solidFill>
                <a:effectLst/>
              </a:rPr>
              <a:t>就</a:t>
            </a:r>
            <a:br>
              <a:rPr lang="zh-CN" altLang="en-US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84851"/>
            <a:ext cx="10353762" cy="4966283"/>
          </a:xfrm>
        </p:spPr>
        <p:txBody>
          <a:bodyPr>
            <a:noAutofit/>
          </a:bodyPr>
          <a:lstStyle/>
          <a:p>
            <a:r>
              <a:rPr lang="zh-CN" altLang="en-US" sz="2800" dirty="0">
                <a:effectLst/>
              </a:rPr>
              <a:t> 就 </a:t>
            </a:r>
            <a:r>
              <a:rPr lang="ru-RU" sz="2800" dirty="0">
                <a:effectLst/>
              </a:rPr>
              <a:t>может дословно переводиться как "уже, сразу, тотчас" и показывает </a:t>
            </a:r>
            <a:r>
              <a:rPr lang="ru-RU" sz="2800" b="1" u="sng" dirty="0">
                <a:effectLst/>
                <a:hlinkClick r:id="rId2"/>
              </a:rPr>
              <a:t>раннее время</a:t>
            </a:r>
            <a:r>
              <a:rPr lang="ru-RU" sz="2800" b="1" dirty="0">
                <a:effectLst/>
              </a:rPr>
              <a:t>, </a:t>
            </a:r>
            <a:r>
              <a:rPr lang="ru-RU" sz="2800" b="1" dirty="0" smtClean="0">
                <a:effectLst/>
              </a:rPr>
              <a:t>заблаговременность</a:t>
            </a:r>
            <a:r>
              <a:rPr lang="ru-RU" sz="2800" b="1" dirty="0">
                <a:effectLst/>
              </a:rPr>
              <a:t>, преждевременность. </a:t>
            </a:r>
            <a:r>
              <a:rPr lang="ru-RU" sz="2800" dirty="0">
                <a:effectLst/>
              </a:rPr>
              <a:t>В некоторых случаях имеет более положительную эмоциональную окраску, чем </a:t>
            </a:r>
            <a:r>
              <a:rPr lang="zh-CN" altLang="en-US" sz="2800" dirty="0">
                <a:effectLst/>
              </a:rPr>
              <a:t>才</a:t>
            </a:r>
            <a:r>
              <a:rPr lang="en-US" altLang="zh-CN" sz="2800" dirty="0">
                <a:effectLst/>
              </a:rPr>
              <a:t>.</a:t>
            </a:r>
          </a:p>
          <a:p>
            <a:pPr algn="ctr" fontAlgn="ctr"/>
            <a:r>
              <a:rPr lang="ru-RU" sz="2800" b="1" dirty="0" smtClean="0">
                <a:solidFill>
                  <a:srgbClr val="FFFF00"/>
                </a:solidFill>
                <a:effectLst/>
              </a:rPr>
              <a:t>Субъект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+ Время + </a:t>
            </a:r>
            <a:r>
              <a:rPr lang="zh-CN" altLang="en-US" sz="2800" b="1" dirty="0">
                <a:solidFill>
                  <a:srgbClr val="FFFF00"/>
                </a:solidFill>
                <a:effectLst/>
              </a:rPr>
              <a:t>就 </a:t>
            </a:r>
            <a:r>
              <a:rPr lang="en-US" altLang="zh-CN" sz="2800" b="1" dirty="0">
                <a:solidFill>
                  <a:srgbClr val="FFFF00"/>
                </a:solidFill>
                <a:effectLst/>
              </a:rPr>
              <a:t>+ </a:t>
            </a:r>
            <a:r>
              <a:rPr lang="ru-RU" sz="2800" b="1" dirty="0">
                <a:solidFill>
                  <a:srgbClr val="FFFF00"/>
                </a:solidFill>
                <a:effectLst/>
              </a:rPr>
              <a:t>Глагол + Объект + </a:t>
            </a:r>
            <a:r>
              <a:rPr lang="zh-CN" altLang="en-US" sz="2800" b="1" dirty="0">
                <a:solidFill>
                  <a:srgbClr val="FFFF00"/>
                </a:solidFill>
                <a:effectLst/>
              </a:rPr>
              <a:t>了</a:t>
            </a:r>
          </a:p>
          <a:p>
            <a:r>
              <a:rPr lang="zh-CN" altLang="en-US" sz="28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他</a:t>
            </a:r>
            <a:r>
              <a:rPr lang="zh-CN" altLang="en-US" sz="28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就 来</a:t>
            </a:r>
            <a:r>
              <a:rPr lang="zh-CN" altLang="en-US" sz="28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ru-RU" sz="2800" dirty="0" smtClean="0">
                <a:effectLst/>
              </a:rPr>
              <a:t>Он </a:t>
            </a:r>
            <a:r>
              <a:rPr lang="ru-RU" sz="2800" dirty="0">
                <a:effectLst/>
              </a:rPr>
              <a:t>вот-вот придёт.</a:t>
            </a:r>
          </a:p>
          <a:p>
            <a:r>
              <a:rPr lang="zh-CN" altLang="en-US" sz="28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 等 了 一分钟 就买 到 </a:t>
            </a:r>
            <a:r>
              <a:rPr lang="zh-CN" altLang="en-US" sz="28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票。</a:t>
            </a:r>
            <a:r>
              <a:rPr lang="ru-RU" sz="2800" dirty="0" smtClean="0">
                <a:effectLst/>
              </a:rPr>
              <a:t>Я </a:t>
            </a:r>
            <a:r>
              <a:rPr lang="ru-RU" sz="2800" dirty="0">
                <a:effectLst/>
              </a:rPr>
              <a:t>ждал всего минуту и купил билет.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048014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566" y="155062"/>
            <a:ext cx="11710219" cy="103955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Выражаем ограниченное количество с </a:t>
            </a:r>
            <a:r>
              <a:rPr lang="zh-CN" altLang="en-US" dirty="0" smtClean="0">
                <a:solidFill>
                  <a:srgbClr val="FF0000"/>
                </a:solidFill>
                <a:effectLst/>
              </a:rPr>
              <a:t>就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375793"/>
            <a:ext cx="9847990" cy="4954669"/>
          </a:xfrm>
        </p:spPr>
        <p:txBody>
          <a:bodyPr/>
          <a:lstStyle/>
          <a:p>
            <a:r>
              <a:rPr lang="zh-CN" altLang="en-US" sz="3200" dirty="0">
                <a:effectLst/>
              </a:rPr>
              <a:t> 就 </a:t>
            </a:r>
            <a:r>
              <a:rPr lang="ru-RU" sz="3200" dirty="0">
                <a:effectLst/>
              </a:rPr>
              <a:t>часто используется с числительным и показывает ограниченное число чего-то, и переводится как "только, всего только; лишь; только и знай, что...; знай себе".</a:t>
            </a:r>
          </a:p>
          <a:p>
            <a:pPr algn="ctr" fontAlgn="ctr"/>
            <a:r>
              <a:rPr lang="zh-CN" altLang="en-US" sz="3200" b="1" dirty="0" smtClean="0">
                <a:solidFill>
                  <a:srgbClr val="FFFF00"/>
                </a:solidFill>
                <a:effectLst/>
              </a:rPr>
              <a:t>就 </a:t>
            </a:r>
            <a:r>
              <a:rPr lang="en-US" altLang="zh-CN" sz="3200" b="1" dirty="0">
                <a:solidFill>
                  <a:srgbClr val="FFFF00"/>
                </a:solidFill>
                <a:effectLst/>
              </a:rPr>
              <a:t>+ </a:t>
            </a:r>
            <a:r>
              <a:rPr lang="ru-RU" sz="3200" b="1" dirty="0">
                <a:solidFill>
                  <a:srgbClr val="FFFF00"/>
                </a:solidFill>
                <a:effectLst/>
              </a:rPr>
              <a:t>Счётное слово + </a:t>
            </a:r>
            <a:r>
              <a:rPr lang="ru-RU" sz="3200" b="1" dirty="0" smtClean="0">
                <a:solidFill>
                  <a:srgbClr val="FFFF00"/>
                </a:solidFill>
                <a:effectLst/>
              </a:rPr>
              <a:t>Существительное</a:t>
            </a:r>
          </a:p>
          <a:p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就</a:t>
            </a:r>
            <a:r>
              <a:rPr lang="zh-CN" altLang="en-US" sz="32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 剩他一个人</a:t>
            </a:r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ru-RU" sz="3200" dirty="0" smtClean="0">
                <a:effectLst/>
              </a:rPr>
              <a:t>Остался </a:t>
            </a:r>
            <a:r>
              <a:rPr lang="ru-RU" sz="3200" dirty="0">
                <a:effectLst/>
              </a:rPr>
              <a:t>только он один.</a:t>
            </a:r>
          </a:p>
          <a:p>
            <a:r>
              <a:rPr lang="zh-CN" altLang="en-US" sz="3200" b="1" dirty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我要的就 是这一个</a:t>
            </a:r>
            <a:r>
              <a:rPr lang="zh-CN" altLang="en-US" sz="3200" b="1" dirty="0" smtClean="0"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ru-RU" sz="3200" dirty="0" smtClean="0">
                <a:effectLst/>
              </a:rPr>
              <a:t>Мне </a:t>
            </a:r>
            <a:r>
              <a:rPr lang="ru-RU" sz="3200" dirty="0">
                <a:effectLst/>
              </a:rPr>
              <a:t>надо только один.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40226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83890"/>
            <a:ext cx="10353761" cy="1006680"/>
          </a:xfrm>
        </p:spPr>
        <p:txBody>
          <a:bodyPr>
            <a:no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练习</a:t>
            </a:r>
            <a:r>
              <a:rPr lang="en-US" altLang="zh-CN" sz="4000" dirty="0" smtClean="0">
                <a:solidFill>
                  <a:srgbClr val="FF0000"/>
                </a:solidFill>
              </a:rPr>
              <a:t/>
            </a:r>
            <a:br>
              <a:rPr lang="en-US" altLang="zh-CN" sz="4000" dirty="0" smtClean="0">
                <a:solidFill>
                  <a:srgbClr val="FF0000"/>
                </a:solidFill>
              </a:rPr>
            </a:br>
            <a:r>
              <a:rPr lang="en-US" altLang="zh-CN" sz="4000" dirty="0" smtClean="0">
                <a:solidFill>
                  <a:srgbClr val="FF0000"/>
                </a:solidFill>
              </a:rPr>
              <a:t>1</a:t>
            </a:r>
            <a:r>
              <a:rPr lang="zh-CN" altLang="en-US" sz="4000" dirty="0" smtClean="0">
                <a:solidFill>
                  <a:srgbClr val="FF0000"/>
                </a:solidFill>
              </a:rPr>
              <a:t>）错在哪儿？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6874" y="1090570"/>
            <a:ext cx="8787601" cy="39066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6874" y="4997210"/>
            <a:ext cx="8787600" cy="172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052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260060"/>
            <a:ext cx="10353761" cy="981511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2</a:t>
            </a:r>
            <a:r>
              <a:rPr lang="zh-CN" altLang="en-US" sz="4000" dirty="0" smtClean="0">
                <a:solidFill>
                  <a:srgbClr val="FF0000"/>
                </a:solidFill>
              </a:rPr>
              <a:t>）用 “就”或者 “才”填空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3174" y="1241571"/>
            <a:ext cx="9440685" cy="538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650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102</TotalTime>
  <Words>230</Words>
  <Application>Microsoft Office PowerPoint</Application>
  <PresentationFormat>Произвольный</PresentationFormat>
  <Paragraphs>51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Damask</vt:lpstr>
      <vt:lpstr>Употребление наречий 就 и 才 </vt:lpstr>
      <vt:lpstr>1）复习</vt:lpstr>
      <vt:lpstr>2）新的内容： 就  才</vt:lpstr>
      <vt:lpstr> Выражаем запоздалость с 才 </vt:lpstr>
      <vt:lpstr>Выражаем маленькое количество с 才</vt:lpstr>
      <vt:lpstr>Выражаем раннее время с 就 </vt:lpstr>
      <vt:lpstr>Выражаем ограниченное количество с 就</vt:lpstr>
      <vt:lpstr>练习 1）错在哪儿？</vt:lpstr>
      <vt:lpstr>2）用 “就”或者 “才”填空</vt:lpstr>
      <vt:lpstr>3）说一说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Употребление наречий 就 и 才</dc:title>
  <dc:creator>Saimon</dc:creator>
  <cp:lastModifiedBy>100nout.by</cp:lastModifiedBy>
  <cp:revision>19</cp:revision>
  <dcterms:created xsi:type="dcterms:W3CDTF">2020-07-09T09:48:38Z</dcterms:created>
  <dcterms:modified xsi:type="dcterms:W3CDTF">2021-04-25T18:18:52Z</dcterms:modified>
</cp:coreProperties>
</file>