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60" r:id="rId6"/>
    <p:sldId id="264" r:id="rId7"/>
    <p:sldId id="259" r:id="rId8"/>
    <p:sldId id="261" r:id="rId9"/>
    <p:sldId id="26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-47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DD0FC-F790-4735-B18F-0E51FBC17A89}" type="datetimeFigureOut">
              <a:rPr lang="ru-RU" smtClean="0"/>
              <a:pPr/>
              <a:t>25.04.2021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726F7-995A-41DD-A81D-116CC88750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825400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DD0FC-F790-4735-B18F-0E51FBC17A89}" type="datetimeFigureOut">
              <a:rPr lang="ru-RU" smtClean="0"/>
              <a:pPr/>
              <a:t>25.04.2021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726F7-995A-41DD-A81D-116CC88750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283167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DD0FC-F790-4735-B18F-0E51FBC17A89}" type="datetimeFigureOut">
              <a:rPr lang="ru-RU" smtClean="0"/>
              <a:pPr/>
              <a:t>25.04.2021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726F7-995A-41DD-A81D-116CC88750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933844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DD0FC-F790-4735-B18F-0E51FBC17A89}" type="datetimeFigureOut">
              <a:rPr lang="ru-RU" smtClean="0"/>
              <a:pPr/>
              <a:t>25.04.2021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726F7-995A-41DD-A81D-116CC887506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1893308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DD0FC-F790-4735-B18F-0E51FBC17A89}" type="datetimeFigureOut">
              <a:rPr lang="ru-RU" smtClean="0"/>
              <a:pPr/>
              <a:t>25.04.2021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726F7-995A-41DD-A81D-116CC88750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15759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DD0FC-F790-4735-B18F-0E51FBC17A89}" type="datetimeFigureOut">
              <a:rPr lang="ru-RU" smtClean="0"/>
              <a:pPr/>
              <a:t>25.04.2021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726F7-995A-41DD-A81D-116CC88750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064808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DD0FC-F790-4735-B18F-0E51FBC17A89}" type="datetimeFigureOut">
              <a:rPr lang="ru-RU" smtClean="0"/>
              <a:pPr/>
              <a:t>25.04.2021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726F7-995A-41DD-A81D-116CC88750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282446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DD0FC-F790-4735-B18F-0E51FBC17A89}" type="datetimeFigureOut">
              <a:rPr lang="ru-RU" smtClean="0"/>
              <a:pPr/>
              <a:t>25.04.2021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726F7-995A-41DD-A81D-116CC88750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167757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DD0FC-F790-4735-B18F-0E51FBC17A89}" type="datetimeFigureOut">
              <a:rPr lang="ru-RU" smtClean="0"/>
              <a:pPr/>
              <a:t>25.04.2021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726F7-995A-41DD-A81D-116CC88750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939975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DD0FC-F790-4735-B18F-0E51FBC17A89}" type="datetimeFigureOut">
              <a:rPr lang="ru-RU" smtClean="0"/>
              <a:pPr/>
              <a:t>25.04.2021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726F7-995A-41DD-A81D-116CC88750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905001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DD0FC-F790-4735-B18F-0E51FBC17A89}" type="datetimeFigureOut">
              <a:rPr lang="ru-RU" smtClean="0"/>
              <a:pPr/>
              <a:t>25.04.2021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726F7-995A-41DD-A81D-116CC88750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148471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DD0FC-F790-4735-B18F-0E51FBC17A89}" type="datetimeFigureOut">
              <a:rPr lang="ru-RU" smtClean="0"/>
              <a:pPr/>
              <a:t>25.04.2021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726F7-995A-41DD-A81D-116CC88750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275302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DD0FC-F790-4735-B18F-0E51FBC17A89}" type="datetimeFigureOut">
              <a:rPr lang="ru-RU" smtClean="0"/>
              <a:pPr/>
              <a:t>25.04.2021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726F7-995A-41DD-A81D-116CC88750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723731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DD0FC-F790-4735-B18F-0E51FBC17A89}" type="datetimeFigureOut">
              <a:rPr lang="ru-RU" smtClean="0"/>
              <a:pPr/>
              <a:t>25.04.2021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726F7-995A-41DD-A81D-116CC88750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033065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DD0FC-F790-4735-B18F-0E51FBC17A89}" type="datetimeFigureOut">
              <a:rPr lang="ru-RU" smtClean="0"/>
              <a:pPr/>
              <a:t>25.04.2021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726F7-995A-41DD-A81D-116CC88750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27063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DD0FC-F790-4735-B18F-0E51FBC17A89}" type="datetimeFigureOut">
              <a:rPr lang="ru-RU" smtClean="0"/>
              <a:pPr/>
              <a:t>25.04.2021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726F7-995A-41DD-A81D-116CC88750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00955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DD0FC-F790-4735-B18F-0E51FBC17A89}" type="datetimeFigureOut">
              <a:rPr lang="ru-RU" smtClean="0"/>
              <a:pPr/>
              <a:t>25.04.2021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726F7-995A-41DD-A81D-116CC88750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530344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6F4DD0FC-F790-4735-B18F-0E51FBC17A89}" type="datetimeFigureOut">
              <a:rPr lang="ru-RU" smtClean="0"/>
              <a:pPr/>
              <a:t>25.04.2021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726F7-995A-41DD-A81D-116CC88750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584603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ikihsk.ru/publ/grammatika/hsk_2_ehlementarnaja_grammatika_kitajskogo_jazyka/eshhjo_bolshe_s_geng/3-1-0-44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87889" y="1527008"/>
            <a:ext cx="9365226" cy="3805083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ru-RU" sz="5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Способы </a:t>
            </a:r>
            <a:r>
              <a:rPr lang="ru-RU" sz="5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выражения сравнения с предлогом </a:t>
            </a:r>
            <a:r>
              <a:rPr lang="zh-CN" altLang="en-US" sz="5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比 </a:t>
            </a:r>
            <a:r>
              <a:rPr lang="en-US" altLang="zh-CN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zh-CN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zh-CN" altLang="en-US" sz="6000" b="1" dirty="0" smtClean="0">
                <a:solidFill>
                  <a:srgbClr val="00B0F0"/>
                </a:solidFill>
              </a:rPr>
              <a:t>例</a:t>
            </a:r>
            <a:r>
              <a:rPr lang="zh-CN" altLang="en-US" sz="6000" b="1" dirty="0">
                <a:solidFill>
                  <a:srgbClr val="00B0F0"/>
                </a:solidFill>
              </a:rPr>
              <a:t>：今天比昨天冷</a:t>
            </a:r>
            <a:r>
              <a:rPr lang="zh-CN" altLang="en-US" sz="6000" b="1" dirty="0" smtClean="0">
                <a:solidFill>
                  <a:srgbClr val="00B0F0"/>
                </a:solidFill>
              </a:rPr>
              <a:t>。</a:t>
            </a:r>
            <a:r>
              <a:rPr lang="en-US" altLang="zh-CN" sz="6000" b="1" dirty="0" smtClean="0">
                <a:solidFill>
                  <a:srgbClr val="00B0F0"/>
                </a:solidFill>
              </a:rPr>
              <a:t/>
            </a:r>
            <a:br>
              <a:rPr lang="en-US" altLang="zh-CN" sz="6000" b="1" dirty="0" smtClean="0">
                <a:solidFill>
                  <a:srgbClr val="00B0F0"/>
                </a:solidFill>
              </a:rPr>
            </a:br>
            <a:r>
              <a:rPr lang="zh-CN" altLang="en-US" sz="6000" b="1" dirty="0" smtClean="0">
                <a:solidFill>
                  <a:srgbClr val="00B0F0"/>
                </a:solidFill>
              </a:rPr>
              <a:t>我</a:t>
            </a:r>
            <a:r>
              <a:rPr lang="zh-CN" altLang="en-US" sz="6000" b="1" dirty="0">
                <a:solidFill>
                  <a:srgbClr val="00B0F0"/>
                </a:solidFill>
              </a:rPr>
              <a:t>比他更爱你</a:t>
            </a:r>
            <a:r>
              <a:rPr lang="zh-CN" altLang="en-US" sz="6000" b="1" dirty="0" smtClean="0">
                <a:solidFill>
                  <a:srgbClr val="00B0F0"/>
                </a:solidFill>
              </a:rPr>
              <a:t>。</a:t>
            </a:r>
            <a:r>
              <a:rPr lang="en-US" altLang="zh-CN" sz="6000" b="1" dirty="0" smtClean="0">
                <a:solidFill>
                  <a:srgbClr val="00B0F0"/>
                </a:solidFill>
              </a:rPr>
              <a:t/>
            </a:r>
            <a:br>
              <a:rPr lang="en-US" altLang="zh-CN" sz="6000" b="1" dirty="0" smtClean="0">
                <a:solidFill>
                  <a:srgbClr val="00B0F0"/>
                </a:solidFill>
              </a:rPr>
            </a:br>
            <a:r>
              <a:rPr lang="zh-CN" altLang="en-US" sz="6000" b="1" dirty="0" smtClean="0">
                <a:solidFill>
                  <a:srgbClr val="00B0F0"/>
                </a:solidFill>
              </a:rPr>
              <a:t>他</a:t>
            </a:r>
            <a:r>
              <a:rPr lang="zh-CN" altLang="en-US" sz="6000" b="1" dirty="0">
                <a:solidFill>
                  <a:srgbClr val="00B0F0"/>
                </a:solidFill>
              </a:rPr>
              <a:t>汉语说得比我的汉语好</a:t>
            </a:r>
            <a:r>
              <a:rPr lang="zh-CN" altLang="en-US" sz="6000" dirty="0" smtClean="0">
                <a:solidFill>
                  <a:srgbClr val="00B0F0"/>
                </a:solidFill>
              </a:rPr>
              <a:t>。</a:t>
            </a:r>
            <a:endParaRPr lang="ru-RU" sz="6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08703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192947"/>
            <a:ext cx="9404723" cy="1134408"/>
          </a:xfrm>
        </p:spPr>
        <p:txBody>
          <a:bodyPr/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1</a:t>
            </a:r>
            <a:r>
              <a:rPr lang="zh-CN" altLang="en-US" sz="3200" b="1" dirty="0">
                <a:solidFill>
                  <a:srgbClr val="FF0000"/>
                </a:solidFill>
              </a:rPr>
              <a:t>）复习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：</a:t>
            </a:r>
            <a:r>
              <a:rPr lang="ru-RU" altLang="zh-CN" sz="3200" b="1" dirty="0" smtClean="0">
                <a:solidFill>
                  <a:srgbClr val="FF0000"/>
                </a:solidFill>
              </a:rPr>
              <a:t>Давайте повторим ранее </a:t>
            </a:r>
            <a:br>
              <a:rPr lang="ru-RU" altLang="zh-CN" sz="3200" b="1" dirty="0" smtClean="0">
                <a:solidFill>
                  <a:srgbClr val="FF0000"/>
                </a:solidFill>
              </a:rPr>
            </a:br>
            <a:r>
              <a:rPr lang="ru-RU" altLang="zh-CN" sz="3200" b="1" dirty="0" smtClean="0">
                <a:solidFill>
                  <a:srgbClr val="FF0000"/>
                </a:solidFill>
              </a:rPr>
              <a:t>пройденный материал!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6111" y="1327355"/>
            <a:ext cx="10469301" cy="4955458"/>
          </a:xfrm>
        </p:spPr>
        <p:txBody>
          <a:bodyPr>
            <a:normAutofit fontScale="92500" lnSpcReduction="20000"/>
          </a:bodyPr>
          <a:lstStyle/>
          <a:p>
            <a:r>
              <a:rPr lang="ru-RU" altLang="zh-CN" sz="4300" dirty="0" smtClean="0"/>
              <a:t>Предлагаю придумать предложения с противоположным значением, чтобы их было проще употребить с новым правилом </a:t>
            </a:r>
            <a:r>
              <a:rPr lang="zh-CN" altLang="en-US" sz="4300" b="1" dirty="0" smtClean="0">
                <a:solidFill>
                  <a:srgbClr val="FF0000"/>
                </a:solidFill>
              </a:rPr>
              <a:t>比</a:t>
            </a:r>
            <a:r>
              <a:rPr lang="ru-RU" altLang="zh-CN" sz="4300" dirty="0" smtClean="0"/>
              <a:t>, например:</a:t>
            </a:r>
            <a:endParaRPr lang="en-US" altLang="zh-CN" sz="4300" dirty="0" smtClean="0"/>
          </a:p>
          <a:p>
            <a:r>
              <a:rPr lang="zh-CN" altLang="en-US" sz="4800" b="1" dirty="0" smtClean="0">
                <a:solidFill>
                  <a:srgbClr val="00B0F0"/>
                </a:solidFill>
              </a:rPr>
              <a:t>今</a:t>
            </a:r>
            <a:r>
              <a:rPr lang="zh-CN" altLang="en-US" sz="4800" b="1" dirty="0">
                <a:solidFill>
                  <a:srgbClr val="00B0F0"/>
                </a:solidFill>
              </a:rPr>
              <a:t>天冷。昨天不冷</a:t>
            </a:r>
            <a:r>
              <a:rPr lang="zh-CN" altLang="en-US" sz="4800" b="1" dirty="0" smtClean="0">
                <a:solidFill>
                  <a:srgbClr val="00B0F0"/>
                </a:solidFill>
              </a:rPr>
              <a:t>。</a:t>
            </a:r>
            <a:endParaRPr lang="ru-RU" altLang="zh-CN" sz="4800" b="1" dirty="0" smtClean="0">
              <a:solidFill>
                <a:srgbClr val="00B0F0"/>
              </a:solidFill>
            </a:endParaRPr>
          </a:p>
          <a:p>
            <a:r>
              <a:rPr lang="zh-CN" altLang="en-US" sz="4800" b="1" dirty="0" smtClean="0">
                <a:solidFill>
                  <a:srgbClr val="00B0F0"/>
                </a:solidFill>
              </a:rPr>
              <a:t>哥</a:t>
            </a:r>
            <a:r>
              <a:rPr lang="zh-CN" altLang="en-US" sz="4800" b="1" dirty="0">
                <a:solidFill>
                  <a:srgbClr val="00B0F0"/>
                </a:solidFill>
              </a:rPr>
              <a:t>哥高。弟弟矮</a:t>
            </a:r>
            <a:r>
              <a:rPr lang="zh-CN" altLang="en-US" sz="4800" b="1" dirty="0" smtClean="0">
                <a:solidFill>
                  <a:srgbClr val="00B0F0"/>
                </a:solidFill>
              </a:rPr>
              <a:t>。</a:t>
            </a:r>
            <a:endParaRPr lang="ru-RU" altLang="zh-CN" sz="4800" b="1" dirty="0" smtClean="0">
              <a:solidFill>
                <a:srgbClr val="00B0F0"/>
              </a:solidFill>
            </a:endParaRPr>
          </a:p>
          <a:p>
            <a:r>
              <a:rPr lang="zh-CN" altLang="en-US" sz="4800" b="1" dirty="0" smtClean="0">
                <a:solidFill>
                  <a:srgbClr val="00B0F0"/>
                </a:solidFill>
              </a:rPr>
              <a:t>他</a:t>
            </a:r>
            <a:r>
              <a:rPr lang="zh-CN" altLang="en-US" sz="4800" b="1" dirty="0">
                <a:solidFill>
                  <a:srgbClr val="00B0F0"/>
                </a:solidFill>
              </a:rPr>
              <a:t>说汉语</a:t>
            </a:r>
            <a:r>
              <a:rPr lang="zh-CN" altLang="en-US" sz="4800" b="1" dirty="0" smtClean="0">
                <a:solidFill>
                  <a:srgbClr val="00B0F0"/>
                </a:solidFill>
              </a:rPr>
              <a:t>好</a:t>
            </a:r>
            <a:r>
              <a:rPr lang="ru-RU" altLang="zh-CN" sz="4800" b="1" dirty="0" smtClean="0">
                <a:solidFill>
                  <a:srgbClr val="00B0F0"/>
                </a:solidFill>
              </a:rPr>
              <a:t> </a:t>
            </a:r>
            <a:r>
              <a:rPr lang="zh-CN" altLang="en-US" sz="4800" b="1" dirty="0" smtClean="0">
                <a:solidFill>
                  <a:srgbClr val="00B0F0"/>
                </a:solidFill>
              </a:rPr>
              <a:t>（他</a:t>
            </a:r>
            <a:r>
              <a:rPr lang="zh-CN" altLang="en-US" sz="4800" b="1" dirty="0">
                <a:solidFill>
                  <a:srgbClr val="00B0F0"/>
                </a:solidFill>
              </a:rPr>
              <a:t>说汉语说得好）</a:t>
            </a:r>
            <a:r>
              <a:rPr lang="zh-CN" altLang="en-US" sz="4800" b="1" dirty="0" smtClean="0">
                <a:solidFill>
                  <a:srgbClr val="00B0F0"/>
                </a:solidFill>
              </a:rPr>
              <a:t>。</a:t>
            </a:r>
            <a:endParaRPr lang="ru-RU" altLang="zh-CN" sz="4800" b="1" dirty="0" smtClean="0">
              <a:solidFill>
                <a:srgbClr val="00B0F0"/>
              </a:solidFill>
            </a:endParaRPr>
          </a:p>
          <a:p>
            <a:r>
              <a:rPr lang="zh-CN" altLang="en-US" sz="4800" b="1" dirty="0" smtClean="0">
                <a:solidFill>
                  <a:srgbClr val="00B0F0"/>
                </a:solidFill>
              </a:rPr>
              <a:t>她</a:t>
            </a:r>
            <a:r>
              <a:rPr lang="zh-CN" altLang="en-US" sz="4800" b="1" dirty="0">
                <a:solidFill>
                  <a:srgbClr val="00B0F0"/>
                </a:solidFill>
              </a:rPr>
              <a:t>说汉语不</a:t>
            </a:r>
            <a:r>
              <a:rPr lang="zh-CN" altLang="en-US" sz="4800" b="1" dirty="0" smtClean="0">
                <a:solidFill>
                  <a:srgbClr val="00B0F0"/>
                </a:solidFill>
              </a:rPr>
              <a:t>好（她</a:t>
            </a:r>
            <a:r>
              <a:rPr lang="zh-CN" altLang="en-US" sz="4800" b="1" dirty="0">
                <a:solidFill>
                  <a:srgbClr val="00B0F0"/>
                </a:solidFill>
              </a:rPr>
              <a:t>说汉语说得不好。）</a:t>
            </a:r>
            <a:endParaRPr lang="ru-RU" sz="4800" b="1" dirty="0">
              <a:solidFill>
                <a:srgbClr val="00B0F0"/>
              </a:solidFill>
            </a:endParaRP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4084550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184558"/>
            <a:ext cx="9404723" cy="1283515"/>
          </a:xfrm>
        </p:spPr>
        <p:txBody>
          <a:bodyPr/>
          <a:lstStyle/>
          <a:p>
            <a:pPr algn="ctr"/>
            <a:r>
              <a:rPr lang="ru-RU" altLang="zh-CN" sz="4000" b="1" dirty="0" smtClean="0">
                <a:solidFill>
                  <a:srgbClr val="FF0000"/>
                </a:solidFill>
              </a:rPr>
              <a:t>2) </a:t>
            </a:r>
            <a:r>
              <a:rPr lang="zh-CN" altLang="en-US" sz="4000" b="1" dirty="0" smtClean="0">
                <a:solidFill>
                  <a:srgbClr val="FF0000"/>
                </a:solidFill>
              </a:rPr>
              <a:t>新</a:t>
            </a:r>
            <a:r>
              <a:rPr lang="zh-CN" altLang="en-US" sz="4000" b="1" dirty="0">
                <a:solidFill>
                  <a:srgbClr val="FF0000"/>
                </a:solidFill>
              </a:rPr>
              <a:t>的内容： </a:t>
            </a:r>
            <a:r>
              <a:rPr lang="zh-CN" altLang="en-US" sz="4000" b="1" dirty="0" smtClean="0">
                <a:solidFill>
                  <a:srgbClr val="FF0000"/>
                </a:solidFill>
              </a:rPr>
              <a:t>比</a:t>
            </a:r>
            <a:r>
              <a:rPr lang="ru-RU" altLang="zh-CN" sz="4000" b="1" dirty="0" smtClean="0">
                <a:solidFill>
                  <a:srgbClr val="FF0000"/>
                </a:solidFill>
              </a:rPr>
              <a:t/>
            </a:r>
            <a:br>
              <a:rPr lang="ru-RU" altLang="zh-CN" sz="4000" b="1" dirty="0" smtClean="0">
                <a:solidFill>
                  <a:srgbClr val="FF0000"/>
                </a:solidFill>
              </a:rPr>
            </a:br>
            <a:r>
              <a:rPr lang="ru-RU" altLang="zh-CN" sz="4400" b="1" i="1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 новый материал</a:t>
            </a:r>
            <a:r>
              <a:rPr lang="ru-RU" sz="4400" b="1" i="1" dirty="0">
                <a:solidFill>
                  <a:srgbClr val="FF0000"/>
                </a:solidFill>
                <a:latin typeface="Monotype Corsiva" panose="03010101010201010101" pitchFamily="66" charset="0"/>
              </a:rPr>
              <a:t/>
            </a:r>
            <a:br>
              <a:rPr lang="ru-RU" sz="4400" b="1" i="1" dirty="0">
                <a:solidFill>
                  <a:srgbClr val="FF0000"/>
                </a:solidFill>
                <a:latin typeface="Monotype Corsiva" panose="03010101010201010101" pitchFamily="66" charset="0"/>
              </a:rPr>
            </a:br>
            <a:endParaRPr lang="ru-RU" sz="4400" b="1" i="1" dirty="0">
              <a:solidFill>
                <a:srgbClr val="FF000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6111" y="1710814"/>
            <a:ext cx="10477690" cy="4350774"/>
          </a:xfrm>
        </p:spPr>
        <p:txBody>
          <a:bodyPr>
            <a:normAutofit lnSpcReduction="10000"/>
          </a:bodyPr>
          <a:lstStyle/>
          <a:p>
            <a:r>
              <a:rPr lang="ru-RU" sz="3600" i="1" dirty="0"/>
              <a:t>Очень часто нам надо сказать не просто «Я высокий», а «Я выше Коли / Тани / Пети». В таких случаях мы не можем строить предложение по привычной конструкции «подлежащее — сказуемое — дополнение», нам нужны </a:t>
            </a:r>
            <a:r>
              <a:rPr lang="ru-RU" sz="5400" b="1" i="1" dirty="0">
                <a:solidFill>
                  <a:srgbClr val="00B0F0"/>
                </a:solidFill>
                <a:latin typeface="Monotype Corsiva" panose="03010101010201010101" pitchFamily="66" charset="0"/>
              </a:rPr>
              <a:t>специальные сравнительные конструкции</a:t>
            </a:r>
            <a:r>
              <a:rPr lang="ru-RU" sz="5400" b="1" i="1" dirty="0" smtClean="0">
                <a:solidFill>
                  <a:srgbClr val="00B0F0"/>
                </a:solidFill>
                <a:latin typeface="Monotype Corsiva" panose="03010101010201010101" pitchFamily="66" charset="0"/>
              </a:rPr>
              <a:t>.</a:t>
            </a:r>
            <a:endParaRPr lang="en-US" sz="5400" b="1" i="1" dirty="0" smtClean="0">
              <a:solidFill>
                <a:srgbClr val="00B0F0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95593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1729" y="619432"/>
            <a:ext cx="12000271" cy="5795435"/>
          </a:xfrm>
        </p:spPr>
        <p:txBody>
          <a:bodyPr>
            <a:noAutofit/>
          </a:bodyPr>
          <a:lstStyle/>
          <a:p>
            <a:pPr algn="ctr" fontAlgn="base"/>
            <a:r>
              <a:rPr lang="ru-RU" sz="5400" b="1" u="sng" dirty="0" smtClean="0">
                <a:latin typeface="Monotype Corsiva" panose="03010101010201010101" pitchFamily="66" charset="0"/>
              </a:rPr>
              <a:t>Схема </a:t>
            </a:r>
            <a:r>
              <a:rPr lang="ru-RU" sz="5400" b="1" u="sng" dirty="0">
                <a:latin typeface="Monotype Corsiva" panose="03010101010201010101" pitchFamily="66" charset="0"/>
              </a:rPr>
              <a:t>построения:</a:t>
            </a:r>
            <a:r>
              <a:rPr lang="ru-RU" sz="4000" b="1" dirty="0"/>
              <a:t> </a:t>
            </a:r>
            <a:endParaRPr lang="en-US" sz="4000" b="1" dirty="0" smtClean="0"/>
          </a:p>
          <a:p>
            <a:pPr fontAlgn="base"/>
            <a:r>
              <a:rPr lang="ru-RU" sz="4000" i="1" dirty="0" smtClean="0"/>
              <a:t>объект</a:t>
            </a:r>
            <a:r>
              <a:rPr lang="ru-RU" sz="4000" i="1" dirty="0" smtClean="0">
                <a:solidFill>
                  <a:srgbClr val="FFFF00"/>
                </a:solidFill>
              </a:rPr>
              <a:t> </a:t>
            </a:r>
            <a:r>
              <a:rPr lang="ru-RU" sz="4000" i="1" dirty="0"/>
              <a:t>+</a:t>
            </a:r>
            <a:r>
              <a:rPr lang="ru-RU" sz="4000" i="1" dirty="0">
                <a:solidFill>
                  <a:srgbClr val="FFFF00"/>
                </a:solidFill>
              </a:rPr>
              <a:t> </a:t>
            </a:r>
            <a:r>
              <a:rPr lang="zh-CN" altLang="en-US" sz="4000" b="1" i="1" dirty="0">
                <a:solidFill>
                  <a:srgbClr val="FF0000"/>
                </a:solidFill>
              </a:rPr>
              <a:t>比 </a:t>
            </a:r>
            <a:r>
              <a:rPr lang="en-US" altLang="zh-CN" sz="4000" i="1" dirty="0"/>
              <a:t>+ </a:t>
            </a:r>
            <a:r>
              <a:rPr lang="ru-RU" sz="4000" i="1" dirty="0"/>
              <a:t>объект</a:t>
            </a:r>
            <a:r>
              <a:rPr lang="ru-RU" sz="4000" i="1" dirty="0">
                <a:solidFill>
                  <a:srgbClr val="FFFF00"/>
                </a:solidFill>
              </a:rPr>
              <a:t> </a:t>
            </a:r>
            <a:r>
              <a:rPr lang="ru-RU" sz="4000" i="1" dirty="0"/>
              <a:t>+ </a:t>
            </a:r>
            <a:r>
              <a:rPr lang="ru-RU" sz="4000" i="1" dirty="0">
                <a:solidFill>
                  <a:srgbClr val="00B0F0"/>
                </a:solidFill>
              </a:rPr>
              <a:t>признак сравнения</a:t>
            </a:r>
            <a:r>
              <a:rPr lang="ru-RU" sz="4000" i="1" dirty="0" smtClean="0"/>
              <a:t>;</a:t>
            </a:r>
            <a:endParaRPr lang="ru-RU" sz="4000" i="1" dirty="0"/>
          </a:p>
          <a:p>
            <a:pPr marL="0" indent="176213" fontAlgn="base"/>
            <a:r>
              <a:rPr lang="zh-CN" altLang="en-US" sz="4000" b="1" i="1" dirty="0"/>
              <a:t>玛莎</a:t>
            </a:r>
            <a:r>
              <a:rPr lang="zh-CN" altLang="en-US" sz="4000" b="1" i="1" dirty="0">
                <a:solidFill>
                  <a:srgbClr val="FF0000"/>
                </a:solidFill>
              </a:rPr>
              <a:t>比</a:t>
            </a:r>
            <a:r>
              <a:rPr lang="zh-CN" altLang="en-US" sz="4000" b="1" i="1" dirty="0"/>
              <a:t>萨沙</a:t>
            </a:r>
            <a:r>
              <a:rPr lang="zh-CN" altLang="en-US" sz="4000" b="1" i="1" dirty="0">
                <a:solidFill>
                  <a:srgbClr val="00B0F0"/>
                </a:solidFill>
              </a:rPr>
              <a:t>聪明</a:t>
            </a:r>
            <a:r>
              <a:rPr lang="zh-CN" altLang="en-US" sz="4000" b="1" i="1" dirty="0"/>
              <a:t>。</a:t>
            </a:r>
            <a:r>
              <a:rPr lang="en-US" altLang="zh-CN" sz="4000" b="1" i="1" dirty="0">
                <a:solidFill>
                  <a:schemeClr val="bg1"/>
                </a:solidFill>
              </a:rPr>
              <a:t>— </a:t>
            </a:r>
            <a:r>
              <a:rPr lang="ru-RU" sz="4000" b="1" i="1" dirty="0">
                <a:solidFill>
                  <a:schemeClr val="bg1"/>
                </a:solidFill>
              </a:rPr>
              <a:t>Маша умнее Саши</a:t>
            </a:r>
            <a:r>
              <a:rPr lang="ru-RU" sz="4000" b="1" i="1" dirty="0" smtClean="0">
                <a:solidFill>
                  <a:schemeClr val="bg1"/>
                </a:solidFill>
              </a:rPr>
              <a:t>.</a:t>
            </a:r>
          </a:p>
          <a:p>
            <a:pPr marL="0" indent="176213" fontAlgn="base"/>
            <a:endParaRPr lang="ru-RU" sz="4000" b="1" i="1" dirty="0" smtClean="0">
              <a:solidFill>
                <a:schemeClr val="bg1"/>
              </a:solidFill>
            </a:endParaRPr>
          </a:p>
          <a:p>
            <a:pPr marL="0" indent="0" algn="ctr" fontAlgn="base">
              <a:buNone/>
            </a:pPr>
            <a:r>
              <a:rPr lang="ru-RU" sz="4800" b="1" u="sng" dirty="0" smtClean="0">
                <a:latin typeface="Monotype Corsiva" panose="03010101010201010101" pitchFamily="66" charset="0"/>
              </a:rPr>
              <a:t>Отрицание </a:t>
            </a:r>
            <a:r>
              <a:rPr lang="ru-RU" sz="4800" b="1" u="sng" dirty="0">
                <a:latin typeface="Monotype Corsiva" panose="03010101010201010101" pitchFamily="66" charset="0"/>
              </a:rPr>
              <a:t>в китайском:</a:t>
            </a:r>
            <a:r>
              <a:rPr lang="ru-RU" sz="4800" b="1" dirty="0">
                <a:latin typeface="Monotype Corsiva" panose="03010101010201010101" pitchFamily="66" charset="0"/>
              </a:rPr>
              <a:t> </a:t>
            </a:r>
            <a:endParaRPr lang="en-US" sz="4800" b="1" dirty="0" smtClean="0">
              <a:latin typeface="Monotype Corsiva" panose="03010101010201010101" pitchFamily="66" charset="0"/>
            </a:endParaRPr>
          </a:p>
          <a:p>
            <a:pPr fontAlgn="base"/>
            <a:r>
              <a:rPr lang="ru-RU" sz="4000" i="1" dirty="0" smtClean="0"/>
              <a:t>объект</a:t>
            </a:r>
            <a:r>
              <a:rPr lang="ru-RU" sz="4000" i="1" dirty="0" smtClean="0">
                <a:solidFill>
                  <a:srgbClr val="FFFF00"/>
                </a:solidFill>
              </a:rPr>
              <a:t> </a:t>
            </a:r>
            <a:r>
              <a:rPr lang="ru-RU" sz="4000" i="1" dirty="0"/>
              <a:t>+</a:t>
            </a:r>
            <a:r>
              <a:rPr lang="ru-RU" sz="4000" i="1" dirty="0">
                <a:solidFill>
                  <a:srgbClr val="FFFF00"/>
                </a:solidFill>
              </a:rPr>
              <a:t> </a:t>
            </a:r>
            <a:r>
              <a:rPr lang="zh-CN" altLang="en-US" sz="4000" i="1" dirty="0">
                <a:solidFill>
                  <a:srgbClr val="FF0000"/>
                </a:solidFill>
              </a:rPr>
              <a:t>不比 </a:t>
            </a:r>
            <a:r>
              <a:rPr lang="en-US" altLang="zh-CN" sz="4000" i="1" dirty="0"/>
              <a:t>+ </a:t>
            </a:r>
            <a:r>
              <a:rPr lang="ru-RU" sz="4000" i="1" dirty="0"/>
              <a:t>объект +</a:t>
            </a:r>
            <a:r>
              <a:rPr lang="ru-RU" sz="4000" i="1" dirty="0">
                <a:solidFill>
                  <a:srgbClr val="FFFF00"/>
                </a:solidFill>
              </a:rPr>
              <a:t> </a:t>
            </a:r>
            <a:r>
              <a:rPr lang="ru-RU" sz="4000" i="1" dirty="0" smtClean="0">
                <a:solidFill>
                  <a:srgbClr val="00B0F0"/>
                </a:solidFill>
              </a:rPr>
              <a:t>признак сравнения</a:t>
            </a:r>
            <a:r>
              <a:rPr lang="ru-RU" sz="4000" i="1" dirty="0"/>
              <a:t>;</a:t>
            </a:r>
          </a:p>
          <a:p>
            <a:pPr fontAlgn="base"/>
            <a:r>
              <a:rPr lang="zh-CN" altLang="en-US" sz="4000" b="1" i="1" dirty="0"/>
              <a:t>玛莎</a:t>
            </a:r>
            <a:r>
              <a:rPr lang="zh-CN" altLang="en-US" sz="4000" b="1" i="1" dirty="0">
                <a:solidFill>
                  <a:srgbClr val="FF0000"/>
                </a:solidFill>
              </a:rPr>
              <a:t>不比</a:t>
            </a:r>
            <a:r>
              <a:rPr lang="zh-CN" altLang="en-US" sz="4000" b="1" i="1" dirty="0"/>
              <a:t>萨沙</a:t>
            </a:r>
            <a:r>
              <a:rPr lang="zh-CN" altLang="en-US" sz="4000" b="1" i="1" dirty="0">
                <a:solidFill>
                  <a:srgbClr val="00B0F0"/>
                </a:solidFill>
              </a:rPr>
              <a:t>聪明</a:t>
            </a:r>
            <a:r>
              <a:rPr lang="zh-CN" altLang="en-US" sz="4000" b="1" i="1" dirty="0"/>
              <a:t>。</a:t>
            </a:r>
            <a:r>
              <a:rPr lang="en-US" altLang="zh-CN" sz="4000" i="1" dirty="0"/>
              <a:t>— </a:t>
            </a:r>
            <a:r>
              <a:rPr lang="ru-RU" sz="4000" i="1" dirty="0"/>
              <a:t>Маша не умнее Саши.</a:t>
            </a:r>
          </a:p>
          <a:p>
            <a:pPr marL="0" indent="0">
              <a:buNone/>
            </a:pP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xmlns="" val="35502100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5213" y="75501"/>
            <a:ext cx="7248640" cy="1040235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Структура с 比 и 更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6112" y="1115736"/>
            <a:ext cx="10857630" cy="5132664"/>
          </a:xfrm>
        </p:spPr>
        <p:txBody>
          <a:bodyPr>
            <a:normAutofit/>
          </a:bodyPr>
          <a:lstStyle/>
          <a:p>
            <a:r>
              <a:rPr lang="ru-RU" sz="3600" dirty="0"/>
              <a:t>Эта структура дополняет базовую структуру с</a:t>
            </a:r>
            <a:r>
              <a:rPr lang="ru-RU" sz="3600" dirty="0">
                <a:solidFill>
                  <a:srgbClr val="FF0000"/>
                </a:solidFill>
              </a:rPr>
              <a:t> 比 (bǐ),</a:t>
            </a:r>
            <a:r>
              <a:rPr lang="ru-RU" sz="3600" dirty="0"/>
              <a:t> </a:t>
            </a:r>
            <a:r>
              <a:rPr lang="ru-RU" sz="3600" u="sng" dirty="0">
                <a:hlinkClick r:id="rId2"/>
              </a:rPr>
              <a:t>更 (gèng) ставится перед прилагательными</a:t>
            </a:r>
            <a:r>
              <a:rPr lang="ru-RU" sz="3600" dirty="0"/>
              <a:t>. 更 (gèng) переводится как "ещё больше", "ещё более". Это значит, первое и второе существительные одинаковы в отношении прилагательного, но первое существительное обладает </a:t>
            </a:r>
            <a:r>
              <a:rPr lang="ru-RU" sz="3600" dirty="0" smtClean="0">
                <a:solidFill>
                  <a:srgbClr val="FF0000"/>
                </a:solidFill>
              </a:rPr>
              <a:t>большим</a:t>
            </a:r>
            <a:r>
              <a:rPr lang="ru-RU" sz="3600" dirty="0" smtClean="0"/>
              <a:t> </a:t>
            </a:r>
            <a:r>
              <a:rPr lang="ru-RU" sz="3600" dirty="0"/>
              <a:t>признаком прилагательного, чем второе существительное</a:t>
            </a:r>
            <a:r>
              <a:rPr lang="ru-RU" sz="3600" dirty="0" smtClean="0"/>
              <a:t>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40569281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4602" y="584794"/>
            <a:ext cx="10494468" cy="5132664"/>
          </a:xfrm>
        </p:spPr>
        <p:txBody>
          <a:bodyPr>
            <a:normAutofit lnSpcReduction="10000"/>
          </a:bodyPr>
          <a:lstStyle/>
          <a:p>
            <a:endParaRPr lang="ru-RU" sz="2400" dirty="0"/>
          </a:p>
          <a:p>
            <a:pPr algn="ctr"/>
            <a:r>
              <a:rPr lang="ru-RU" sz="4000" dirty="0"/>
              <a:t> </a:t>
            </a:r>
            <a:r>
              <a:rPr lang="ru-RU" sz="4000" b="1" u="sng" dirty="0" smtClean="0"/>
              <a:t>Схема построения:</a:t>
            </a:r>
            <a:endParaRPr lang="ru-RU" sz="4000" b="1" u="sng" dirty="0"/>
          </a:p>
          <a:p>
            <a:pPr algn="ctr" fontAlgn="ctr"/>
            <a:r>
              <a:rPr lang="ru-RU" sz="4000" dirty="0">
                <a:solidFill>
                  <a:srgbClr val="FFFF00"/>
                </a:solidFill>
              </a:rPr>
              <a:t>с</a:t>
            </a:r>
            <a:r>
              <a:rPr lang="ru-RU" sz="4000" dirty="0" smtClean="0">
                <a:solidFill>
                  <a:srgbClr val="FFFF00"/>
                </a:solidFill>
              </a:rPr>
              <a:t>уществительное </a:t>
            </a:r>
            <a:r>
              <a:rPr lang="ru-RU" sz="4000" dirty="0">
                <a:solidFill>
                  <a:srgbClr val="FFFF00"/>
                </a:solidFill>
              </a:rPr>
              <a:t>1 + 比 + Существительное 2 + 更 + п</a:t>
            </a:r>
            <a:r>
              <a:rPr lang="ru-RU" sz="4000" dirty="0" smtClean="0">
                <a:solidFill>
                  <a:srgbClr val="FFFF00"/>
                </a:solidFill>
              </a:rPr>
              <a:t>рилагательное</a:t>
            </a:r>
          </a:p>
          <a:p>
            <a:pPr marL="0" indent="0" algn="ctr" fontAlgn="ctr">
              <a:buNone/>
            </a:pPr>
            <a:endParaRPr lang="ru-RU" sz="4000" dirty="0">
              <a:solidFill>
                <a:srgbClr val="FFFF00"/>
              </a:solidFill>
            </a:endParaRPr>
          </a:p>
          <a:p>
            <a:r>
              <a:rPr lang="zh-CN" altLang="en-US" sz="4000" b="1" dirty="0"/>
              <a:t>我 哥哥 </a:t>
            </a:r>
            <a:r>
              <a:rPr lang="zh-CN" altLang="en-US" sz="4000" b="1" dirty="0">
                <a:solidFill>
                  <a:srgbClr val="FF0000"/>
                </a:solidFill>
              </a:rPr>
              <a:t>比</a:t>
            </a:r>
            <a:r>
              <a:rPr lang="zh-CN" altLang="en-US" sz="4000" b="1" dirty="0"/>
              <a:t> 我 更 </a:t>
            </a:r>
            <a:r>
              <a:rPr lang="zh-CN" altLang="en-US" sz="4000" b="1" dirty="0" smtClean="0"/>
              <a:t>高</a:t>
            </a:r>
            <a:r>
              <a:rPr lang="ru-RU" altLang="zh-CN" sz="4000" b="1" dirty="0" smtClean="0"/>
              <a:t>. </a:t>
            </a:r>
            <a:r>
              <a:rPr lang="ru-RU" altLang="zh-CN" sz="4000" dirty="0" smtClean="0"/>
              <a:t>- </a:t>
            </a:r>
            <a:r>
              <a:rPr lang="ru-RU" sz="4000" dirty="0" smtClean="0"/>
              <a:t>Мой </a:t>
            </a:r>
            <a:r>
              <a:rPr lang="ru-RU" sz="4000" dirty="0"/>
              <a:t>старший брат ещё выше меня.</a:t>
            </a:r>
            <a:endParaRPr lang="ru-RU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76981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8124" y="239223"/>
            <a:ext cx="8325273" cy="813732"/>
          </a:xfrm>
        </p:spPr>
        <p:txBody>
          <a:bodyPr/>
          <a:lstStyle/>
          <a:p>
            <a:pPr algn="ctr"/>
            <a:r>
              <a:rPr lang="ru-RU" sz="3600" b="1" dirty="0">
                <a:solidFill>
                  <a:srgbClr val="FF0000"/>
                </a:solidFill>
              </a:rPr>
              <a:t>Если необходимо дополнение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1161" y="1191238"/>
            <a:ext cx="10456607" cy="5057162"/>
          </a:xfrm>
        </p:spPr>
        <p:txBody>
          <a:bodyPr>
            <a:normAutofit fontScale="92500"/>
          </a:bodyPr>
          <a:lstStyle/>
          <a:p>
            <a:pPr algn="ctr" fontAlgn="base"/>
            <a:r>
              <a:rPr lang="ru-RU" sz="3600" u="sng" dirty="0"/>
              <a:t>Схема построения</a:t>
            </a:r>
            <a:r>
              <a:rPr lang="ru-RU" sz="3600" u="sng" dirty="0" smtClean="0"/>
              <a:t>:</a:t>
            </a:r>
            <a:endParaRPr lang="en-US" sz="3600" u="sng" dirty="0" smtClean="0"/>
          </a:p>
          <a:p>
            <a:pPr fontAlgn="base"/>
            <a:endParaRPr lang="en-US" sz="4000" u="sng" dirty="0" smtClean="0"/>
          </a:p>
          <a:p>
            <a:pPr marL="0" indent="0" fontAlgn="base"/>
            <a:r>
              <a:rPr lang="ru-RU" sz="4000" dirty="0"/>
              <a:t> объект + </a:t>
            </a:r>
            <a:r>
              <a:rPr lang="ru-RU" sz="4000" dirty="0">
                <a:solidFill>
                  <a:srgbClr val="FF0000"/>
                </a:solidFill>
              </a:rPr>
              <a:t>глагол </a:t>
            </a:r>
            <a:r>
              <a:rPr lang="ru-RU" sz="4000" dirty="0"/>
              <a:t>+ </a:t>
            </a:r>
            <a:r>
              <a:rPr lang="ru-RU" sz="4000" dirty="0">
                <a:solidFill>
                  <a:srgbClr val="00B0F0"/>
                </a:solidFill>
              </a:rPr>
              <a:t>дополнение </a:t>
            </a:r>
            <a:r>
              <a:rPr lang="ru-RU" sz="4000" dirty="0"/>
              <a:t>+ </a:t>
            </a:r>
            <a:r>
              <a:rPr lang="ru-RU" sz="4000" dirty="0">
                <a:solidFill>
                  <a:schemeClr val="bg1"/>
                </a:solidFill>
              </a:rPr>
              <a:t>глагол</a:t>
            </a:r>
            <a:r>
              <a:rPr lang="ru-RU" sz="4000" dirty="0">
                <a:solidFill>
                  <a:srgbClr val="FFFF00"/>
                </a:solidFill>
              </a:rPr>
              <a:t> </a:t>
            </a:r>
            <a:r>
              <a:rPr lang="ru-RU" sz="4000" dirty="0"/>
              <a:t>+</a:t>
            </a:r>
            <a:r>
              <a:rPr lang="ru-RU" sz="4000" dirty="0">
                <a:solidFill>
                  <a:srgbClr val="FFFF00"/>
                </a:solidFill>
              </a:rPr>
              <a:t> </a:t>
            </a:r>
            <a:r>
              <a:rPr lang="zh-CN" altLang="en-US" sz="4000" dirty="0">
                <a:solidFill>
                  <a:srgbClr val="FFFF00"/>
                </a:solidFill>
              </a:rPr>
              <a:t>得 </a:t>
            </a:r>
            <a:r>
              <a:rPr lang="en-US" altLang="zh-CN" sz="4000" dirty="0"/>
              <a:t>+</a:t>
            </a:r>
            <a:r>
              <a:rPr lang="en-US" altLang="zh-CN" sz="4000" dirty="0">
                <a:solidFill>
                  <a:srgbClr val="FFFF00"/>
                </a:solidFill>
              </a:rPr>
              <a:t> </a:t>
            </a:r>
            <a:r>
              <a:rPr lang="zh-CN" altLang="en-US" sz="4000" b="1" dirty="0">
                <a:solidFill>
                  <a:schemeClr val="bg1"/>
                </a:solidFill>
              </a:rPr>
              <a:t>比</a:t>
            </a:r>
            <a:r>
              <a:rPr lang="zh-CN" altLang="en-US" sz="4000" dirty="0">
                <a:solidFill>
                  <a:schemeClr val="bg1"/>
                </a:solidFill>
              </a:rPr>
              <a:t> </a:t>
            </a:r>
            <a:r>
              <a:rPr lang="en-US" altLang="zh-CN" sz="4000" dirty="0"/>
              <a:t>+</a:t>
            </a:r>
            <a:r>
              <a:rPr lang="en-US" altLang="zh-CN" sz="4000" dirty="0">
                <a:solidFill>
                  <a:srgbClr val="FFFF00"/>
                </a:solidFill>
              </a:rPr>
              <a:t> </a:t>
            </a:r>
            <a:r>
              <a:rPr lang="ru-RU" sz="4000" dirty="0"/>
              <a:t>объект</a:t>
            </a:r>
            <a:r>
              <a:rPr lang="ru-RU" sz="4000" dirty="0">
                <a:solidFill>
                  <a:srgbClr val="FFFF00"/>
                </a:solidFill>
              </a:rPr>
              <a:t> </a:t>
            </a:r>
            <a:r>
              <a:rPr lang="ru-RU" sz="4000" dirty="0"/>
              <a:t>+</a:t>
            </a:r>
            <a:r>
              <a:rPr lang="ru-RU" sz="4000" dirty="0">
                <a:solidFill>
                  <a:srgbClr val="FFFF00"/>
                </a:solidFill>
              </a:rPr>
              <a:t> признак </a:t>
            </a:r>
            <a:r>
              <a:rPr lang="ru-RU" sz="4000" dirty="0" smtClean="0">
                <a:solidFill>
                  <a:srgbClr val="FFFF00"/>
                </a:solidFill>
              </a:rPr>
              <a:t>сравнения</a:t>
            </a:r>
            <a:endParaRPr lang="en-US" sz="4000" dirty="0" smtClean="0">
              <a:solidFill>
                <a:srgbClr val="FFFF00"/>
              </a:solidFill>
            </a:endParaRPr>
          </a:p>
          <a:p>
            <a:pPr marL="0" indent="0" fontAlgn="base">
              <a:buNone/>
            </a:pPr>
            <a:endParaRPr lang="ru-RU" sz="4000" dirty="0"/>
          </a:p>
          <a:p>
            <a:pPr fontAlgn="base"/>
            <a:r>
              <a:rPr lang="zh-CN" altLang="en-US" sz="4000" b="1" dirty="0"/>
              <a:t>玛莎</a:t>
            </a:r>
            <a:r>
              <a:rPr lang="zh-CN" altLang="en-US" sz="4000" b="1" dirty="0">
                <a:solidFill>
                  <a:srgbClr val="FF0000"/>
                </a:solidFill>
              </a:rPr>
              <a:t>说</a:t>
            </a:r>
            <a:r>
              <a:rPr lang="zh-CN" altLang="en-US" sz="4000" b="1" dirty="0">
                <a:solidFill>
                  <a:srgbClr val="00B0F0"/>
                </a:solidFill>
              </a:rPr>
              <a:t>汉语</a:t>
            </a:r>
            <a:r>
              <a:rPr lang="zh-CN" altLang="en-US" sz="4000" b="1" dirty="0">
                <a:solidFill>
                  <a:schemeClr val="bg1"/>
                </a:solidFill>
              </a:rPr>
              <a:t>说</a:t>
            </a:r>
            <a:r>
              <a:rPr lang="zh-CN" altLang="en-US" sz="4000" b="1" dirty="0">
                <a:solidFill>
                  <a:srgbClr val="FFFF00"/>
                </a:solidFill>
              </a:rPr>
              <a:t>得</a:t>
            </a:r>
            <a:r>
              <a:rPr lang="zh-CN" altLang="en-US" sz="4000" b="1" dirty="0">
                <a:solidFill>
                  <a:schemeClr val="bg1"/>
                </a:solidFill>
              </a:rPr>
              <a:t>比</a:t>
            </a:r>
            <a:r>
              <a:rPr lang="zh-CN" altLang="en-US" sz="4000" b="1" dirty="0"/>
              <a:t>萨沙</a:t>
            </a:r>
            <a:r>
              <a:rPr lang="zh-CN" altLang="en-US" sz="4000" b="1" dirty="0">
                <a:solidFill>
                  <a:srgbClr val="FFFF00"/>
                </a:solidFill>
              </a:rPr>
              <a:t>好</a:t>
            </a:r>
            <a:r>
              <a:rPr lang="zh-CN" altLang="en-US" sz="4000" b="1" dirty="0"/>
              <a:t>。</a:t>
            </a:r>
            <a:r>
              <a:rPr lang="en-US" altLang="zh-CN" sz="4000" dirty="0"/>
              <a:t>— </a:t>
            </a:r>
            <a:r>
              <a:rPr lang="ru-RU" sz="4000" dirty="0"/>
              <a:t>Маша говорит по-китайски лучше, чем Саша.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744538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6640" y="219683"/>
            <a:ext cx="6890315" cy="1258348"/>
          </a:xfrm>
        </p:spPr>
        <p:txBody>
          <a:bodyPr/>
          <a:lstStyle/>
          <a:p>
            <a:pPr algn="ctr"/>
            <a:r>
              <a:rPr lang="zh-CN" altLang="en-US" sz="4000" b="1" dirty="0" smtClean="0">
                <a:solidFill>
                  <a:srgbClr val="FF0000"/>
                </a:solidFill>
              </a:rPr>
              <a:t>练习</a:t>
            </a:r>
            <a:r>
              <a:rPr lang="en-US" altLang="zh-CN" sz="4000" b="1" dirty="0" smtClean="0">
                <a:solidFill>
                  <a:srgbClr val="FF0000"/>
                </a:solidFill>
              </a:rPr>
              <a:t/>
            </a:r>
            <a:br>
              <a:rPr lang="en-US" altLang="zh-CN" sz="4000" b="1" dirty="0" smtClean="0">
                <a:solidFill>
                  <a:srgbClr val="FF0000"/>
                </a:solidFill>
              </a:rPr>
            </a:br>
            <a:r>
              <a:rPr lang="en-US" altLang="zh-CN" sz="4000" b="1" dirty="0" smtClean="0">
                <a:solidFill>
                  <a:srgbClr val="FFFF00"/>
                </a:solidFill>
              </a:rPr>
              <a:t>1</a:t>
            </a:r>
            <a:r>
              <a:rPr lang="zh-CN" altLang="en-US" sz="4000" b="1" dirty="0" smtClean="0">
                <a:solidFill>
                  <a:srgbClr val="FFFF00"/>
                </a:solidFill>
              </a:rPr>
              <a:t>）请比较两个人</a:t>
            </a:r>
            <a:r>
              <a:rPr lang="en-US" altLang="zh-CN" b="1" dirty="0" smtClean="0">
                <a:solidFill>
                  <a:srgbClr val="FFFF00"/>
                </a:solidFill>
              </a:rPr>
              <a:t/>
            </a:r>
            <a:br>
              <a:rPr lang="en-US" altLang="zh-CN" b="1" dirty="0" smtClean="0">
                <a:solidFill>
                  <a:srgbClr val="FFFF00"/>
                </a:solidFill>
              </a:rPr>
            </a:b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103312" y="1409350"/>
            <a:ext cx="8946541" cy="4839049"/>
          </a:xfrm>
        </p:spPr>
        <p:txBody>
          <a:bodyPr>
            <a:normAutofit/>
          </a:bodyPr>
          <a:lstStyle/>
          <a:p>
            <a:pPr algn="r"/>
            <a:r>
              <a:rPr lang="zh-CN" altLang="en-US" sz="3600" dirty="0" smtClean="0"/>
              <a:t>例如</a:t>
            </a:r>
            <a:r>
              <a:rPr lang="zh-CN" altLang="en-US" sz="3600" dirty="0"/>
              <a:t>：</a:t>
            </a:r>
            <a:endParaRPr lang="ru-RU" sz="36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33112" y="2330245"/>
            <a:ext cx="5491856" cy="389705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9039" y="1478031"/>
            <a:ext cx="5306872" cy="4749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75712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70588" y="0"/>
            <a:ext cx="6127763" cy="788565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FF00"/>
                </a:solidFill>
              </a:rPr>
              <a:t>2)</a:t>
            </a:r>
            <a:r>
              <a:rPr lang="zh-CN" altLang="en-US" b="1" dirty="0" smtClean="0">
                <a:solidFill>
                  <a:srgbClr val="FFFF00"/>
                </a:solidFill>
              </a:rPr>
              <a:t>请改写句子用 “比”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1817" y="788565"/>
            <a:ext cx="11705303" cy="5892453"/>
          </a:xfrm>
        </p:spPr>
        <p:txBody>
          <a:bodyPr>
            <a:noAutofit/>
          </a:bodyPr>
          <a:lstStyle/>
          <a:p>
            <a:r>
              <a:rPr lang="en-US" altLang="zh-CN" sz="4200" i="1" dirty="0" smtClean="0"/>
              <a:t>1. </a:t>
            </a:r>
            <a:r>
              <a:rPr lang="zh-CN" altLang="en-US" sz="4200" i="1" dirty="0" smtClean="0"/>
              <a:t>这家商店小，那家商店</a:t>
            </a:r>
            <a:r>
              <a:rPr lang="zh-CN" altLang="en-US" sz="4200" i="1" dirty="0" smtClean="0">
                <a:solidFill>
                  <a:srgbClr val="00B0F0"/>
                </a:solidFill>
              </a:rPr>
              <a:t>大</a:t>
            </a:r>
            <a:endParaRPr lang="en-US" altLang="zh-CN" sz="4200" i="1" dirty="0" smtClean="0">
              <a:solidFill>
                <a:srgbClr val="00B0F0"/>
              </a:solidFill>
            </a:endParaRPr>
          </a:p>
          <a:p>
            <a:r>
              <a:rPr lang="zh-CN" altLang="en-US" sz="4200" b="1" i="1" dirty="0" smtClean="0">
                <a:solidFill>
                  <a:srgbClr val="FFFF00"/>
                </a:solidFill>
              </a:rPr>
              <a:t>例如：</a:t>
            </a:r>
            <a:r>
              <a:rPr lang="zh-CN" altLang="en-US" sz="4200" i="1" dirty="0" smtClean="0"/>
              <a:t>那家商店</a:t>
            </a:r>
            <a:r>
              <a:rPr lang="zh-CN" altLang="en-US" sz="4200" b="1" i="1" dirty="0" smtClean="0">
                <a:solidFill>
                  <a:srgbClr val="FF0000"/>
                </a:solidFill>
              </a:rPr>
              <a:t>比</a:t>
            </a:r>
            <a:r>
              <a:rPr lang="zh-CN" altLang="en-US" sz="4200" i="1" dirty="0" smtClean="0"/>
              <a:t>这家商店</a:t>
            </a:r>
            <a:r>
              <a:rPr lang="zh-CN" altLang="en-US" sz="4200" i="1" dirty="0" smtClean="0">
                <a:solidFill>
                  <a:srgbClr val="00B0F0"/>
                </a:solidFill>
              </a:rPr>
              <a:t>大</a:t>
            </a:r>
            <a:endParaRPr lang="ru-RU" altLang="zh-CN" sz="4200" i="1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en-US" altLang="zh-CN" sz="4200" i="1" dirty="0" smtClean="0"/>
          </a:p>
          <a:p>
            <a:r>
              <a:rPr lang="en-US" altLang="zh-CN" sz="4200" dirty="0" smtClean="0"/>
              <a:t>2. </a:t>
            </a:r>
            <a:r>
              <a:rPr lang="zh-CN" altLang="en-US" sz="4200" dirty="0" smtClean="0"/>
              <a:t>我哥哥二十五岁，姐姐十五岁</a:t>
            </a:r>
            <a:br>
              <a:rPr lang="zh-CN" altLang="en-US" sz="4200" dirty="0" smtClean="0"/>
            </a:br>
            <a:r>
              <a:rPr lang="en-US" altLang="zh-CN" sz="4200" dirty="0" smtClean="0"/>
              <a:t>3. </a:t>
            </a:r>
            <a:r>
              <a:rPr lang="zh-CN" altLang="en-US" sz="4200" dirty="0" smtClean="0"/>
              <a:t>这个工厂的商品好，那家工厂的商品不太好</a:t>
            </a:r>
            <a:br>
              <a:rPr lang="zh-CN" altLang="en-US" sz="4200" dirty="0" smtClean="0"/>
            </a:br>
            <a:r>
              <a:rPr lang="en-US" altLang="zh-CN" sz="4200" dirty="0" smtClean="0"/>
              <a:t>4. </a:t>
            </a:r>
            <a:r>
              <a:rPr lang="zh-CN" altLang="en-US" sz="4200" dirty="0" smtClean="0"/>
              <a:t>我的房间干净，我哥哥的房间不太干净</a:t>
            </a:r>
            <a:br>
              <a:rPr lang="zh-CN" altLang="en-US" sz="4200" dirty="0" smtClean="0"/>
            </a:br>
            <a:r>
              <a:rPr lang="en-US" altLang="zh-CN" sz="4200" dirty="0" smtClean="0"/>
              <a:t>5. </a:t>
            </a:r>
            <a:r>
              <a:rPr lang="zh-CN" altLang="en-US" sz="4200" dirty="0" smtClean="0"/>
              <a:t>你说汉语说得很好。我说汉语说得不太好。</a:t>
            </a:r>
            <a:br>
              <a:rPr lang="zh-CN" altLang="en-US" sz="4200" dirty="0" smtClean="0"/>
            </a:br>
            <a:r>
              <a:rPr lang="en-US" altLang="zh-CN" sz="4200" dirty="0" smtClean="0"/>
              <a:t>6. </a:t>
            </a:r>
            <a:r>
              <a:rPr lang="zh-CN" altLang="en-US" sz="4200" dirty="0" smtClean="0"/>
              <a:t>这本书很旧，那本书是新的</a:t>
            </a:r>
            <a:endParaRPr lang="ru-RU" sz="4200" dirty="0"/>
          </a:p>
        </p:txBody>
      </p:sp>
    </p:spTree>
    <p:extLst>
      <p:ext uri="{BB962C8B-B14F-4D97-AF65-F5344CB8AC3E}">
        <p14:creationId xmlns:p14="http://schemas.microsoft.com/office/powerpoint/2010/main" xmlns="" val="22182777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127</TotalTime>
  <Words>214</Words>
  <Application>Microsoft Office PowerPoint</Application>
  <PresentationFormat>Произвольный</PresentationFormat>
  <Paragraphs>36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Ион</vt:lpstr>
      <vt:lpstr>Способы выражения сравнения с предлогом 比  例：今天比昨天冷。 我比他更爱你。 他汉语说得比我的汉语好。</vt:lpstr>
      <vt:lpstr>1）复习：Давайте повторим ранее  пройденный материал!</vt:lpstr>
      <vt:lpstr>2) 新的内容： 比  новый материал </vt:lpstr>
      <vt:lpstr>Слайд 4</vt:lpstr>
      <vt:lpstr>Структура с 比 и 更</vt:lpstr>
      <vt:lpstr>Слайд 6</vt:lpstr>
      <vt:lpstr>Если необходимо дополнение</vt:lpstr>
      <vt:lpstr>练习 1）请比较两个人 </vt:lpstr>
      <vt:lpstr>2)请改写句子用 “比”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Способы выражения сравнения с предлогом 比   例：今天比昨天冷。 我比他更爱你。 他汉语说得比我的汉语好。</dc:title>
  <dc:creator>Saimon</dc:creator>
  <cp:lastModifiedBy>100nout.by</cp:lastModifiedBy>
  <cp:revision>19</cp:revision>
  <dcterms:created xsi:type="dcterms:W3CDTF">2020-07-07T18:35:10Z</dcterms:created>
  <dcterms:modified xsi:type="dcterms:W3CDTF">2021-04-25T18:16:24Z</dcterms:modified>
</cp:coreProperties>
</file>