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50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1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7278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570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8006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86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37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61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16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17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58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396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822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0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08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627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038A-B511-441C-8B89-27BA6580D3D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7B228F-D93C-4186-B733-248DAD324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8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hsk.ru/publ/grammatika/hsk_2_ehlementarnaja_grammatika_kitajskogo_jazyka/porjadok_slov_v_kitajskom_predlozhenii_rasshirennaja_versija/3-1-0-4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2955" y="1431474"/>
            <a:ext cx="8059123" cy="3038168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Предложения с предлогом </a:t>
            </a:r>
            <a:r>
              <a:rPr lang="zh-CN" alt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被</a:t>
            </a: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образующим пассивную форму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глагола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95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6808" y="206757"/>
            <a:ext cx="3188897" cy="1040235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</a:rPr>
              <a:t>）复习：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631" y="1023457"/>
            <a:ext cx="10347111" cy="4941245"/>
          </a:xfrm>
        </p:spPr>
        <p:txBody>
          <a:bodyPr>
            <a:normAutofit fontScale="40000" lnSpcReduction="20000"/>
          </a:bodyPr>
          <a:lstStyle/>
          <a:p>
            <a:r>
              <a:rPr lang="ru-RU" altLang="zh-CN" sz="6700" b="1" dirty="0" smtClean="0">
                <a:latin typeface="+mj-lt"/>
              </a:rPr>
              <a:t>Изучим или повторим</a:t>
            </a:r>
            <a:r>
              <a:rPr lang="en-US" altLang="zh-CN" sz="6700" b="1" dirty="0" smtClean="0">
                <a:latin typeface="+mj-lt"/>
              </a:rPr>
              <a:t> </a:t>
            </a:r>
            <a:r>
              <a:rPr lang="ru-RU" altLang="zh-CN" sz="6700" b="1" dirty="0" smtClean="0">
                <a:latin typeface="+mj-lt"/>
              </a:rPr>
              <a:t>глаголы, которые имеют связь с нашей новой темой: </a:t>
            </a:r>
          </a:p>
          <a:p>
            <a:r>
              <a:rPr lang="zh-CN" altLang="en-US" sz="6700" b="1" dirty="0" smtClean="0">
                <a:solidFill>
                  <a:schemeClr val="tx1"/>
                </a:solidFill>
              </a:rPr>
              <a:t>吓跑</a:t>
            </a:r>
            <a:r>
              <a:rPr lang="ru-RU" altLang="zh-CN" sz="6700" b="1" dirty="0" smtClean="0">
                <a:solidFill>
                  <a:schemeClr val="tx1"/>
                </a:solidFill>
              </a:rPr>
              <a:t> </a:t>
            </a:r>
            <a:r>
              <a:rPr lang="ru-RU" sz="6700" dirty="0" smtClean="0">
                <a:solidFill>
                  <a:schemeClr val="tx1"/>
                </a:solidFill>
              </a:rPr>
              <a:t>xiàpǎo - в </a:t>
            </a:r>
            <a:r>
              <a:rPr lang="ru-RU" sz="6700" dirty="0">
                <a:solidFill>
                  <a:schemeClr val="tx1"/>
                </a:solidFill>
              </a:rPr>
              <a:t>страхе бежать; </a:t>
            </a:r>
            <a:r>
              <a:rPr lang="ru-RU" sz="6700" dirty="0" smtClean="0">
                <a:solidFill>
                  <a:schemeClr val="tx1"/>
                </a:solidFill>
              </a:rPr>
              <a:t>распугать</a:t>
            </a:r>
            <a:endParaRPr lang="en-US" sz="6700" dirty="0" smtClean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zh-CN" sz="6700" b="1" dirty="0">
                <a:solidFill>
                  <a:schemeClr val="tx1"/>
                </a:solidFill>
              </a:rPr>
              <a:t> </a:t>
            </a:r>
            <a:r>
              <a:rPr lang="en-US" altLang="zh-CN" sz="6700" b="1" dirty="0" smtClean="0">
                <a:solidFill>
                  <a:schemeClr val="tx1"/>
                </a:solidFill>
              </a:rPr>
              <a:t>   </a:t>
            </a:r>
            <a:r>
              <a:rPr lang="zh-CN" altLang="en-US" sz="6700" b="1" dirty="0" smtClean="0">
                <a:solidFill>
                  <a:schemeClr val="tx1"/>
                </a:solidFill>
              </a:rPr>
              <a:t>挂 </a:t>
            </a:r>
            <a:r>
              <a:rPr lang="ru-RU" altLang="ru-RU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guà</a:t>
            </a:r>
            <a:r>
              <a:rPr lang="en-US" altLang="ru-RU" sz="67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zh-CN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altLang="ru-RU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висеть</a:t>
            </a:r>
            <a:r>
              <a:rPr lang="ru-RU" altLang="ru-RU" sz="67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вешать, подвешивать, вывешивать; </a:t>
            </a:r>
            <a:endParaRPr lang="en-US" altLang="zh-CN" sz="6700" b="1" dirty="0" smtClean="0">
              <a:solidFill>
                <a:schemeClr val="tx1"/>
              </a:solidFill>
            </a:endParaRPr>
          </a:p>
          <a:p>
            <a:r>
              <a:rPr lang="zh-CN" altLang="en-US" sz="6700" b="1" dirty="0">
                <a:solidFill>
                  <a:schemeClr val="tx1"/>
                </a:solidFill>
              </a:rPr>
              <a:t>借</a:t>
            </a:r>
            <a:r>
              <a:rPr lang="zh-CN" altLang="en-US" sz="6700" b="1" dirty="0" smtClean="0">
                <a:solidFill>
                  <a:schemeClr val="tx1"/>
                </a:solidFill>
              </a:rPr>
              <a:t>走 </a:t>
            </a:r>
            <a:r>
              <a:rPr lang="en-US" sz="6700" dirty="0" smtClean="0">
                <a:solidFill>
                  <a:schemeClr val="tx1"/>
                </a:solidFill>
              </a:rPr>
              <a:t>jièzǒu</a:t>
            </a:r>
            <a:r>
              <a:rPr lang="en-US" sz="6700" dirty="0">
                <a:solidFill>
                  <a:schemeClr val="tx1"/>
                </a:solidFill>
              </a:rPr>
              <a:t> </a:t>
            </a:r>
            <a:r>
              <a:rPr lang="en-US" altLang="zh-CN" sz="6700" dirty="0" smtClean="0">
                <a:solidFill>
                  <a:schemeClr val="tx1"/>
                </a:solidFill>
              </a:rPr>
              <a:t>- </a:t>
            </a:r>
            <a:r>
              <a:rPr lang="ru-RU" sz="6700" dirty="0" smtClean="0">
                <a:solidFill>
                  <a:schemeClr val="tx1"/>
                </a:solidFill>
              </a:rPr>
              <a:t>одолжить</a:t>
            </a:r>
            <a:r>
              <a:rPr lang="ru-RU" sz="6700" dirty="0">
                <a:solidFill>
                  <a:schemeClr val="tx1"/>
                </a:solidFill>
              </a:rPr>
              <a:t>, </a:t>
            </a:r>
            <a:r>
              <a:rPr lang="ru-RU" sz="6700" dirty="0" smtClean="0">
                <a:solidFill>
                  <a:schemeClr val="tx1"/>
                </a:solidFill>
              </a:rPr>
              <a:t>позаимствовать</a:t>
            </a:r>
            <a:endParaRPr lang="en-US" altLang="zh-CN" sz="6700" b="1" dirty="0" smtClean="0">
              <a:solidFill>
                <a:schemeClr val="tx1"/>
              </a:solidFill>
            </a:endParaRPr>
          </a:p>
          <a:p>
            <a:r>
              <a:rPr lang="zh-CN" altLang="en-US" sz="6700" b="1" dirty="0" smtClean="0">
                <a:solidFill>
                  <a:schemeClr val="tx1"/>
                </a:solidFill>
              </a:rPr>
              <a:t>吃掉 </a:t>
            </a:r>
            <a:r>
              <a:rPr lang="en-US" sz="6700" dirty="0" smtClean="0">
                <a:solidFill>
                  <a:schemeClr val="tx1"/>
                </a:solidFill>
              </a:rPr>
              <a:t>chīdiào </a:t>
            </a:r>
            <a:r>
              <a:rPr lang="en-US" altLang="zh-CN" sz="6700" dirty="0" smtClean="0">
                <a:solidFill>
                  <a:schemeClr val="tx1"/>
                </a:solidFill>
              </a:rPr>
              <a:t>- </a:t>
            </a:r>
            <a:r>
              <a:rPr lang="ru-RU" sz="6700" dirty="0" smtClean="0">
                <a:solidFill>
                  <a:schemeClr val="tx1"/>
                </a:solidFill>
              </a:rPr>
              <a:t>съесть</a:t>
            </a:r>
            <a:endParaRPr lang="en-US" altLang="zh-CN" sz="6700" b="1" dirty="0" smtClean="0">
              <a:solidFill>
                <a:schemeClr val="tx1"/>
              </a:solidFill>
            </a:endParaRPr>
          </a:p>
          <a:p>
            <a:r>
              <a:rPr lang="zh-CN" altLang="en-US" sz="6700" b="1" dirty="0" smtClean="0">
                <a:solidFill>
                  <a:schemeClr val="tx1"/>
                </a:solidFill>
              </a:rPr>
              <a:t>取走 </a:t>
            </a:r>
            <a:r>
              <a:rPr lang="ru-RU" sz="6700" dirty="0" smtClean="0">
                <a:solidFill>
                  <a:schemeClr val="tx1"/>
                </a:solidFill>
              </a:rPr>
              <a:t>qǔzǒu</a:t>
            </a:r>
            <a:r>
              <a:rPr lang="en-US" sz="6700" dirty="0" smtClean="0">
                <a:solidFill>
                  <a:schemeClr val="tx1"/>
                </a:solidFill>
              </a:rPr>
              <a:t> </a:t>
            </a:r>
            <a:r>
              <a:rPr lang="en-US" altLang="zh-CN" sz="6700" dirty="0" smtClean="0">
                <a:solidFill>
                  <a:schemeClr val="tx1"/>
                </a:solidFill>
              </a:rPr>
              <a:t>- </a:t>
            </a:r>
            <a:r>
              <a:rPr lang="ru-RU" sz="6700" dirty="0" smtClean="0">
                <a:solidFill>
                  <a:schemeClr val="tx1"/>
                </a:solidFill>
              </a:rPr>
              <a:t>уносить</a:t>
            </a:r>
            <a:r>
              <a:rPr lang="ru-RU" sz="6700" dirty="0">
                <a:solidFill>
                  <a:schemeClr val="tx1"/>
                </a:solidFill>
              </a:rPr>
              <a:t>, выносить, убирать </a:t>
            </a:r>
            <a:r>
              <a:rPr lang="ru-RU" sz="6700" dirty="0" smtClean="0">
                <a:solidFill>
                  <a:schemeClr val="tx1"/>
                </a:solidFill>
              </a:rPr>
              <a:t>прочь</a:t>
            </a:r>
            <a:endParaRPr lang="en-US" altLang="zh-CN" sz="6700" b="1" dirty="0" smtClean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CN" altLang="en-US" sz="6700" b="1" dirty="0" smtClean="0">
                <a:solidFill>
                  <a:schemeClr val="tx1"/>
                </a:solidFill>
              </a:rPr>
              <a:t>   打破 </a:t>
            </a:r>
            <a:r>
              <a:rPr lang="ru-RU" altLang="ru-RU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dǎpò</a:t>
            </a:r>
            <a:r>
              <a:rPr lang="en-US" altLang="ru-RU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zh-CN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altLang="ru-RU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разбить</a:t>
            </a:r>
            <a:r>
              <a:rPr lang="ru-RU" altLang="ru-RU" sz="67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; </a:t>
            </a:r>
            <a:r>
              <a:rPr lang="ru-RU" altLang="ru-RU" sz="67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сломать</a:t>
            </a:r>
            <a:endParaRPr lang="en-US" altLang="zh-CN" sz="6700" b="1" dirty="0" smtClean="0">
              <a:solidFill>
                <a:schemeClr val="tx1"/>
              </a:solidFill>
            </a:endParaRPr>
          </a:p>
          <a:p>
            <a:r>
              <a:rPr lang="zh-CN" altLang="en-US" sz="6700" b="1" dirty="0" smtClean="0">
                <a:solidFill>
                  <a:schemeClr val="tx1"/>
                </a:solidFill>
              </a:rPr>
              <a:t>抓住 </a:t>
            </a:r>
            <a:r>
              <a:rPr lang="ru-RU" altLang="zh-CN" sz="6700" dirty="0" smtClean="0">
                <a:solidFill>
                  <a:schemeClr val="tx1"/>
                </a:solidFill>
              </a:rPr>
              <a:t>zhuāzhù</a:t>
            </a:r>
            <a:r>
              <a:rPr lang="en-US" altLang="zh-CN" sz="6700" dirty="0" smtClean="0">
                <a:solidFill>
                  <a:schemeClr val="tx1"/>
                </a:solidFill>
              </a:rPr>
              <a:t> - </a:t>
            </a:r>
            <a:r>
              <a:rPr lang="ru-RU" altLang="zh-CN" sz="6700" dirty="0" smtClean="0">
                <a:solidFill>
                  <a:schemeClr val="tx1"/>
                </a:solidFill>
              </a:rPr>
              <a:t>схватить(</a:t>
            </a:r>
            <a:r>
              <a:rPr lang="ru-RU" altLang="zh-CN" sz="6700" dirty="0" err="1" smtClean="0">
                <a:solidFill>
                  <a:schemeClr val="tx1"/>
                </a:solidFill>
              </a:rPr>
              <a:t>ся</a:t>
            </a:r>
            <a:r>
              <a:rPr lang="ru-RU" altLang="zh-CN" sz="6700" dirty="0">
                <a:solidFill>
                  <a:schemeClr val="tx1"/>
                </a:solidFill>
              </a:rPr>
              <a:t>), уцепиться, поймать (кого-л. /что-л.);</a:t>
            </a:r>
            <a:endParaRPr lang="en-US" altLang="zh-CN" sz="6700" dirty="0" smtClean="0">
              <a:solidFill>
                <a:schemeClr val="tx1"/>
              </a:solidFill>
            </a:endParaRPr>
          </a:p>
          <a:p>
            <a:r>
              <a:rPr lang="zh-CN" altLang="en-US" sz="6700" b="1" dirty="0" smtClean="0">
                <a:solidFill>
                  <a:schemeClr val="tx1"/>
                </a:solidFill>
              </a:rPr>
              <a:t>修理 </a:t>
            </a:r>
            <a:r>
              <a:rPr lang="en-US" altLang="zh-CN" sz="6700" dirty="0">
                <a:solidFill>
                  <a:schemeClr val="tx1"/>
                </a:solidFill>
              </a:rPr>
              <a:t>x</a:t>
            </a:r>
            <a:r>
              <a:rPr lang="ru-RU" altLang="zh-CN" sz="6700" dirty="0" smtClean="0">
                <a:solidFill>
                  <a:schemeClr val="tx1"/>
                </a:solidFill>
              </a:rPr>
              <a:t>iūlǐ</a:t>
            </a:r>
            <a:r>
              <a:rPr lang="en-US" altLang="zh-CN" sz="6700" dirty="0" smtClean="0">
                <a:solidFill>
                  <a:schemeClr val="tx1"/>
                </a:solidFill>
              </a:rPr>
              <a:t> - </a:t>
            </a:r>
            <a:r>
              <a:rPr lang="ru-RU" altLang="zh-CN" sz="6700" dirty="0" smtClean="0">
                <a:solidFill>
                  <a:schemeClr val="tx1"/>
                </a:solidFill>
              </a:rPr>
              <a:t>поправлять</a:t>
            </a:r>
            <a:r>
              <a:rPr lang="ru-RU" altLang="zh-CN" sz="6700" dirty="0">
                <a:solidFill>
                  <a:schemeClr val="tx1"/>
                </a:solidFill>
              </a:rPr>
              <a:t>, приводить в порядок; чинить, ремонтировать; </a:t>
            </a:r>
            <a:endParaRPr lang="ru-RU" sz="67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065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4013" y="234892"/>
            <a:ext cx="3304510" cy="8808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2) 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新的内容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6107" y="1203820"/>
            <a:ext cx="10455988" cy="56541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С </a:t>
            </a:r>
            <a:r>
              <a:rPr lang="ru-RU" sz="2400" dirty="0"/>
              <a:t>помощью </a:t>
            </a:r>
            <a:r>
              <a:rPr lang="ru-RU" sz="2400" dirty="0" smtClean="0"/>
              <a:t>предлога 被 </a:t>
            </a:r>
            <a:r>
              <a:rPr lang="ru-RU" sz="2400" dirty="0" err="1"/>
              <a:t>bèi</a:t>
            </a:r>
            <a:r>
              <a:rPr lang="ru-RU" sz="2400" dirty="0"/>
              <a:t> </a:t>
            </a:r>
            <a:r>
              <a:rPr lang="ru-RU" sz="2400" dirty="0" smtClean="0"/>
              <a:t>выражают </a:t>
            </a:r>
            <a:r>
              <a:rPr lang="ru-RU" sz="2400" dirty="0"/>
              <a:t>пассивную форму воздействия на </a:t>
            </a:r>
            <a:r>
              <a:rPr lang="ru-RU" sz="2400" dirty="0" smtClean="0"/>
              <a:t>объект. </a:t>
            </a:r>
            <a:r>
              <a:rPr lang="ru-RU" sz="2400" dirty="0"/>
              <a:t>В пассивных предложениях, объект </a:t>
            </a:r>
            <a:r>
              <a:rPr lang="ru-RU" sz="2400" dirty="0" smtClean="0"/>
              <a:t>предшествует субъекту, </a:t>
            </a:r>
            <a:r>
              <a:rPr lang="ru-RU" sz="2400" dirty="0"/>
              <a:t>а порой этого субъекта действия (тот, кто совершает </a:t>
            </a:r>
            <a:r>
              <a:rPr lang="ru-RU" sz="2400" dirty="0" smtClean="0"/>
              <a:t>действие) нет. Конструкция звучит : </a:t>
            </a:r>
            <a:r>
              <a:rPr lang="ru-RU" sz="3200" b="1" dirty="0">
                <a:solidFill>
                  <a:srgbClr val="FF0000"/>
                </a:solidFill>
              </a:rPr>
              <a:t>被字句 (bèizìjù</a:t>
            </a:r>
            <a:r>
              <a:rPr lang="ru-RU" sz="3200" b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 + 被 (+ Субъект) + Глагол</a:t>
            </a:r>
          </a:p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Подлежащее + 被 (+ Дополнение) +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Сказуемое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/>
              <a:t>男孩 吃 了</a:t>
            </a:r>
            <a:r>
              <a:rPr lang="zh-CN" altLang="en-US" sz="2800" b="1" dirty="0">
                <a:solidFill>
                  <a:srgbClr val="002060"/>
                </a:solidFill>
              </a:rPr>
              <a:t> 汉堡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。</a:t>
            </a:r>
            <a:r>
              <a:rPr lang="ru-RU" altLang="zh-CN" sz="2400" u="sng" dirty="0">
                <a:solidFill>
                  <a:schemeClr val="accent1"/>
                </a:solidFill>
              </a:rPr>
              <a:t>П</a:t>
            </a:r>
            <a:r>
              <a:rPr lang="ru-RU" sz="2400" u="sng" dirty="0">
                <a:solidFill>
                  <a:schemeClr val="accent1"/>
                </a:solidFill>
              </a:rPr>
              <a:t>ря</a:t>
            </a:r>
            <a:r>
              <a:rPr lang="ru-RU" sz="2400" u="sng" dirty="0" smtClean="0">
                <a:solidFill>
                  <a:schemeClr val="accent1"/>
                </a:solidFill>
              </a:rPr>
              <a:t>мой</a:t>
            </a:r>
            <a:r>
              <a:rPr lang="ru-RU" sz="2400" u="sng" dirty="0">
                <a:solidFill>
                  <a:schemeClr val="accent1"/>
                </a:solidFill>
              </a:rPr>
              <a:t> </a:t>
            </a:r>
            <a:r>
              <a:rPr lang="ru-RU" sz="2400" u="sng" dirty="0">
                <a:solidFill>
                  <a:schemeClr val="accent1"/>
                </a:solidFill>
                <a:hlinkClick r:id="rId2"/>
              </a:rPr>
              <a:t>порядок слов</a:t>
            </a:r>
            <a:r>
              <a:rPr lang="ru-RU" sz="2400" dirty="0" smtClean="0"/>
              <a:t>, не </a:t>
            </a:r>
            <a:r>
              <a:rPr lang="ru-RU" sz="2400" dirty="0"/>
              <a:t>пассивная форма предложения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Парень </a:t>
            </a:r>
            <a:r>
              <a:rPr lang="ru-RU" sz="2400" dirty="0"/>
              <a:t>съел бургер.</a:t>
            </a:r>
          </a:p>
          <a:p>
            <a:pPr>
              <a:lnSpc>
                <a:spcPct val="80000"/>
              </a:lnSpc>
            </a:pPr>
            <a:r>
              <a:rPr lang="zh-CN" altLang="en-US" sz="2800" b="1" dirty="0">
                <a:solidFill>
                  <a:srgbClr val="002060"/>
                </a:solidFill>
              </a:rPr>
              <a:t>汉堡</a:t>
            </a:r>
            <a:r>
              <a:rPr lang="zh-CN" altLang="en-US" sz="2800" dirty="0"/>
              <a:t> 被 男孩 吃 了</a:t>
            </a:r>
            <a:r>
              <a:rPr lang="zh-CN" altLang="en-US" sz="2800" dirty="0" smtClean="0"/>
              <a:t>。</a:t>
            </a:r>
            <a:r>
              <a:rPr lang="ru-RU" sz="2400" u="sng" dirty="0" smtClean="0">
                <a:solidFill>
                  <a:schemeClr val="accent1"/>
                </a:solidFill>
              </a:rPr>
              <a:t>Пассивная </a:t>
            </a:r>
            <a:r>
              <a:rPr lang="ru-RU" sz="2400" u="sng" dirty="0">
                <a:solidFill>
                  <a:schemeClr val="accent1"/>
                </a:solidFill>
              </a:rPr>
              <a:t>форма </a:t>
            </a:r>
            <a:r>
              <a:rPr lang="ru-RU" sz="2400" dirty="0"/>
              <a:t>предложения. "Бургер" - объект, над ним совершается действие. "Парень" - субъект действия, он </a:t>
            </a:r>
            <a:r>
              <a:rPr lang="ru-RU" sz="2400" dirty="0" smtClean="0"/>
              <a:t>его совершает. </a:t>
            </a:r>
            <a:r>
              <a:rPr lang="ru-RU" sz="2400" dirty="0"/>
              <a:t>"Съеден" - само действие, глагол</a:t>
            </a:r>
            <a:r>
              <a:rPr lang="ru-RU" sz="2400" dirty="0" smtClean="0"/>
              <a:t>.</a:t>
            </a:r>
            <a:r>
              <a:rPr lang="en-US" sz="2400" b="1" dirty="0" smtClean="0"/>
              <a:t> </a:t>
            </a:r>
            <a:r>
              <a:rPr lang="ru-RU" sz="2400" dirty="0" smtClean="0"/>
              <a:t>Бургер </a:t>
            </a:r>
            <a:r>
              <a:rPr lang="ru-RU" sz="2400" dirty="0"/>
              <a:t>был съеден парнем.</a:t>
            </a: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80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243" y="218114"/>
            <a:ext cx="9860370" cy="11073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Таблица конвертации предложений с обычной структурой в предложения с пассивной структурой с 被: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3783" y="1167618"/>
            <a:ext cx="10187485" cy="526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775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021" y="201336"/>
            <a:ext cx="9843592" cy="1342238"/>
          </a:xfrm>
        </p:spPr>
        <p:txBody>
          <a:bodyPr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练习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）变一变：把下列句子改成“被”字句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1427" y="1585777"/>
            <a:ext cx="6626296" cy="3561668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913063" y="4805363"/>
            <a:ext cx="7004660" cy="1798637"/>
            <a:chOff x="1835" y="3027"/>
            <a:chExt cx="4258" cy="113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35" y="3027"/>
              <a:ext cx="4244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396"/>
            <a:stretch/>
          </p:blipFill>
          <p:spPr bwMode="auto">
            <a:xfrm>
              <a:off x="2065" y="3027"/>
              <a:ext cx="4028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20134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525" y="218113"/>
            <a:ext cx="9466088" cy="6073629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）说一说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/>
            </a:r>
            <a:br>
              <a:rPr lang="en-US" altLang="zh-CN" sz="4400" b="1" dirty="0" smtClean="0">
                <a:solidFill>
                  <a:srgbClr val="FF0000"/>
                </a:solidFill>
              </a:rPr>
            </a:br>
            <a:r>
              <a:rPr lang="en-US" altLang="zh-CN" sz="4400" b="1" dirty="0">
                <a:solidFill>
                  <a:srgbClr val="FF0000"/>
                </a:solidFill>
              </a:rPr>
              <a:t/>
            </a:r>
            <a:br>
              <a:rPr lang="en-US" altLang="zh-CN" sz="4400" b="1" dirty="0">
                <a:solidFill>
                  <a:srgbClr val="FF0000"/>
                </a:solidFill>
              </a:rPr>
            </a:br>
            <a:r>
              <a:rPr lang="en-US" altLang="zh-CN" sz="4400" b="1" dirty="0" smtClean="0">
                <a:solidFill>
                  <a:srgbClr val="FF0000"/>
                </a:solidFill>
              </a:rPr>
              <a:t/>
            </a:r>
            <a:br>
              <a:rPr lang="en-US" altLang="zh-CN" sz="4400" b="1" dirty="0" smtClean="0">
                <a:solidFill>
                  <a:srgbClr val="FF0000"/>
                </a:solidFill>
              </a:rPr>
            </a:br>
            <a:r>
              <a:rPr lang="en-US" altLang="zh-CN" sz="4400" b="1" dirty="0">
                <a:solidFill>
                  <a:srgbClr val="FF0000"/>
                </a:solidFill>
              </a:rPr>
              <a:t/>
            </a:r>
            <a:br>
              <a:rPr lang="en-US" altLang="zh-CN" sz="4400" b="1" dirty="0">
                <a:solidFill>
                  <a:srgbClr val="FF0000"/>
                </a:solidFill>
              </a:rPr>
            </a:br>
            <a:r>
              <a:rPr lang="en-US" altLang="zh-CN" sz="4400" b="1" dirty="0" smtClean="0">
                <a:solidFill>
                  <a:srgbClr val="FF0000"/>
                </a:solidFill>
              </a:rPr>
              <a:t/>
            </a:r>
            <a:br>
              <a:rPr lang="en-US" altLang="zh-CN" sz="4400" b="1" dirty="0" smtClean="0">
                <a:solidFill>
                  <a:srgbClr val="FF0000"/>
                </a:solidFill>
              </a:rPr>
            </a:br>
            <a:r>
              <a:rPr lang="en-US" altLang="zh-CN" sz="4400" b="1" dirty="0" smtClean="0">
                <a:solidFill>
                  <a:srgbClr val="FF0000"/>
                </a:solidFill>
              </a:rPr>
              <a:t>         </a:t>
            </a:r>
            <a:r>
              <a:rPr lang="ru-RU" altLang="zh-CN" sz="4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altLang="zh-CN" sz="32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例子：</a:t>
            </a:r>
            <a:r>
              <a:rPr lang="en-US" altLang="zh-CN" sz="3200" b="1" dirty="0" smtClean="0">
                <a:solidFill>
                  <a:schemeClr val="tx1"/>
                </a:solidFill>
              </a:rPr>
              <a:t/>
            </a:r>
            <a:br>
              <a:rPr lang="en-US" altLang="zh-CN" sz="3200" b="1" dirty="0" smtClean="0">
                <a:solidFill>
                  <a:schemeClr val="tx1"/>
                </a:solidFill>
              </a:rPr>
            </a:br>
            <a:r>
              <a:rPr lang="en-US" altLang="zh-CN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altLang="zh-CN" sz="3200" b="1" dirty="0" smtClean="0">
                <a:solidFill>
                  <a:schemeClr val="tx1"/>
                </a:solidFill>
              </a:rPr>
              <a:t>           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1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动物被老虎吓跑了。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4968" y="1298072"/>
            <a:ext cx="6343866" cy="52296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32" y="1298072"/>
            <a:ext cx="4484381" cy="24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451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136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Предложения с предлогом 被, образующим пассивную форму глагола</vt:lpstr>
      <vt:lpstr>1）复习：</vt:lpstr>
      <vt:lpstr>2) 新的内容</vt:lpstr>
      <vt:lpstr>Таблица конвертации предложений с обычной структурой в предложения с пассивной структурой с 被:</vt:lpstr>
      <vt:lpstr>练习 1）变一变：把下列句子改成“被”字句</vt:lpstr>
      <vt:lpstr>2）说一说                                             例子：                                                   1动物被老虎吓跑了。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с предлогом 被, образующим пассивную форму глагола</dc:title>
  <dc:creator>Saimon</dc:creator>
  <cp:lastModifiedBy>100nout.by</cp:lastModifiedBy>
  <cp:revision>18</cp:revision>
  <dcterms:created xsi:type="dcterms:W3CDTF">2020-07-09T12:22:51Z</dcterms:created>
  <dcterms:modified xsi:type="dcterms:W3CDTF">2021-04-25T18:15:33Z</dcterms:modified>
</cp:coreProperties>
</file>