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3" r:id="rId3"/>
    <p:sldId id="305" r:id="rId4"/>
    <p:sldId id="302" r:id="rId5"/>
    <p:sldId id="304" r:id="rId6"/>
    <p:sldId id="294" r:id="rId7"/>
    <p:sldId id="303" r:id="rId8"/>
    <p:sldId id="29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0nout.by" initials="1" lastIdx="1" clrIdx="0">
    <p:extLst>
      <p:ext uri="{19B8F6BF-5375-455C-9EA6-DF929625EA0E}">
        <p15:presenceInfo xmlns:p15="http://schemas.microsoft.com/office/powerpoint/2012/main" xmlns="" userId="0f64d187c8075f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66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06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53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79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55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53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85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5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88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96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2056-E0DF-430A-A65E-68B2D3BD6D4A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214D-96ED-4583-AA64-F53AB397F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1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610" y="-181519"/>
            <a:ext cx="12557610" cy="7242719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528" y="2236407"/>
            <a:ext cx="7377545" cy="2708296"/>
          </a:xfrm>
          <a:prstGeom prst="roundRect">
            <a:avLst/>
          </a:prstGeom>
          <a:solidFill>
            <a:srgbClr val="0070C0">
              <a:alpha val="74000"/>
            </a:srgbClr>
          </a:solidFill>
          <a:ln w="38100"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Отрицательное предложение с наречиями 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不 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и 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没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（例：我没去中国</a:t>
            </a:r>
            <a:r>
              <a:rPr lang="zh-CN" alt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。我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不去中国。 </a:t>
            </a:r>
            <a:endParaRPr lang="ru-RU" altLang="zh-CN" sz="3600" b="1" i="1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zh-CN" sz="36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     </a:t>
            </a:r>
            <a:r>
              <a:rPr lang="zh-CN" altLang="en-US" sz="36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他</a:t>
            </a:r>
            <a:r>
              <a:rPr lang="zh-CN" alt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不想喝茶。他没喝水。）</a:t>
            </a:r>
          </a:p>
        </p:txBody>
      </p:sp>
    </p:spTree>
    <p:extLst>
      <p:ext uri="{BB962C8B-B14F-4D97-AF65-F5344CB8AC3E}">
        <p14:creationId xmlns:p14="http://schemas.microsoft.com/office/powerpoint/2010/main" xmlns="" val="406051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0348" y="769770"/>
            <a:ext cx="915725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Давайте повторим фразы, которые знаем!</a:t>
            </a:r>
          </a:p>
          <a:p>
            <a:pPr algn="ctr"/>
            <a:r>
              <a:rPr lang="zh-CN" altLang="en-US" sz="7200" b="1" i="1" dirty="0" smtClean="0">
                <a:solidFill>
                  <a:srgbClr val="FF0000"/>
                </a:solidFill>
              </a:rPr>
              <a:t>吃肉</a:t>
            </a:r>
            <a:r>
              <a:rPr lang="ru-RU" altLang="zh-CN" sz="7200" b="1" i="1" dirty="0" smtClean="0">
                <a:solidFill>
                  <a:srgbClr val="FF0000"/>
                </a:solidFill>
              </a:rPr>
              <a:t>-    … ….</a:t>
            </a:r>
          </a:p>
          <a:p>
            <a:pPr algn="ctr"/>
            <a:r>
              <a:rPr lang="zh-CN" altLang="en-US" sz="7200" b="1" i="1" dirty="0">
                <a:solidFill>
                  <a:srgbClr val="FF0000"/>
                </a:solidFill>
              </a:rPr>
              <a:t>喝茶</a:t>
            </a:r>
            <a:r>
              <a:rPr lang="en-US" altLang="zh-CN" sz="7200" b="1" i="1" dirty="0" smtClean="0">
                <a:solidFill>
                  <a:srgbClr val="FF0000"/>
                </a:solidFill>
              </a:rPr>
              <a:t>-    </a:t>
            </a:r>
            <a:r>
              <a:rPr lang="en-US" altLang="zh-CN" sz="7200" b="1" i="1" dirty="0">
                <a:solidFill>
                  <a:srgbClr val="FF0000"/>
                </a:solidFill>
              </a:rPr>
              <a:t>… </a:t>
            </a:r>
            <a:r>
              <a:rPr lang="en-US" altLang="zh-CN" sz="7200" b="1" i="1" dirty="0" smtClean="0">
                <a:solidFill>
                  <a:srgbClr val="FF0000"/>
                </a:solidFill>
              </a:rPr>
              <a:t>….</a:t>
            </a:r>
            <a:endParaRPr lang="ru-RU" altLang="zh-CN" sz="7200" b="1" i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7200" b="1" i="1" dirty="0" smtClean="0">
                <a:solidFill>
                  <a:srgbClr val="FF0000"/>
                </a:solidFill>
              </a:rPr>
              <a:t>去</a:t>
            </a:r>
            <a:r>
              <a:rPr lang="zh-CN" altLang="en-US" sz="7200" b="1" i="1" dirty="0">
                <a:solidFill>
                  <a:srgbClr val="FF0000"/>
                </a:solidFill>
              </a:rPr>
              <a:t>中</a:t>
            </a:r>
            <a:r>
              <a:rPr lang="zh-CN" altLang="en-US" sz="7200" b="1" i="1" dirty="0" smtClean="0">
                <a:solidFill>
                  <a:srgbClr val="FF0000"/>
                </a:solidFill>
              </a:rPr>
              <a:t>国</a:t>
            </a:r>
            <a:r>
              <a:rPr lang="en-US" altLang="zh-CN" sz="7200" b="1" i="1" dirty="0">
                <a:solidFill>
                  <a:srgbClr val="FF0000"/>
                </a:solidFill>
              </a:rPr>
              <a:t>-… ….</a:t>
            </a:r>
          </a:p>
          <a:p>
            <a:pPr algn="ctr"/>
            <a:r>
              <a:rPr lang="ru-RU" altLang="zh-CN" sz="7200" b="1" i="1" dirty="0" smtClean="0">
                <a:solidFill>
                  <a:srgbClr val="FF0000"/>
                </a:solidFill>
              </a:rPr>
              <a:t> </a:t>
            </a:r>
            <a:r>
              <a:rPr lang="zh-CN" altLang="en-US" sz="7200" b="1" i="1" dirty="0" smtClean="0">
                <a:solidFill>
                  <a:srgbClr val="FF0000"/>
                </a:solidFill>
              </a:rPr>
              <a:t>喝水</a:t>
            </a:r>
            <a:r>
              <a:rPr lang="en-US" altLang="zh-CN" sz="7200" b="1" i="1" dirty="0">
                <a:solidFill>
                  <a:srgbClr val="FF0000"/>
                </a:solidFill>
              </a:rPr>
              <a:t>- </a:t>
            </a:r>
            <a:r>
              <a:rPr lang="ru-RU" altLang="zh-CN" sz="72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7200" b="1" i="1" dirty="0" smtClean="0">
                <a:solidFill>
                  <a:srgbClr val="FF0000"/>
                </a:solidFill>
              </a:rPr>
              <a:t>  </a:t>
            </a:r>
            <a:r>
              <a:rPr lang="en-US" altLang="zh-CN" sz="7200" b="1" i="1" dirty="0">
                <a:solidFill>
                  <a:srgbClr val="FF0000"/>
                </a:solidFill>
              </a:rPr>
              <a:t>… ….</a:t>
            </a:r>
            <a:endParaRPr lang="ru-RU" sz="6600" b="1" i="1" dirty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29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4378" y="821431"/>
            <a:ext cx="91518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Давайте повторим схему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стандартного предложения!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Это: </a:t>
            </a:r>
            <a:r>
              <a:rPr lang="ru-RU" sz="4000" b="1" dirty="0" smtClean="0">
                <a:solidFill>
                  <a:srgbClr val="FF0000"/>
                </a:solidFill>
              </a:rPr>
              <a:t>подлежащее + глагол + дополнение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zh-CN" altLang="en-US" sz="4000" b="1" dirty="0" smtClean="0">
                <a:solidFill>
                  <a:srgbClr val="00B0F0"/>
                </a:solidFill>
              </a:rPr>
              <a:t>不</a:t>
            </a:r>
            <a:r>
              <a:rPr lang="ru-RU" altLang="zh-CN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может использоваться для </a:t>
            </a:r>
            <a:r>
              <a:rPr lang="ru-RU" sz="4000" dirty="0" smtClean="0">
                <a:solidFill>
                  <a:srgbClr val="00B0F0"/>
                </a:solidFill>
              </a:rPr>
              <a:t>отрицания привычных действий,</a:t>
            </a:r>
            <a:r>
              <a:rPr lang="ru-RU" sz="4000" dirty="0" smtClean="0">
                <a:solidFill>
                  <a:schemeClr val="bg1"/>
                </a:solidFill>
              </a:rPr>
              <a:t> чтобы сказать о том, что </a:t>
            </a:r>
            <a:r>
              <a:rPr lang="ru-RU" sz="4000" dirty="0" smtClean="0">
                <a:solidFill>
                  <a:srgbClr val="00B0F0"/>
                </a:solidFill>
              </a:rPr>
              <a:t>вы не привыкли делать</a:t>
            </a:r>
            <a:r>
              <a:rPr lang="ru-RU" sz="4000" dirty="0" smtClean="0">
                <a:solidFill>
                  <a:schemeClr val="bg1"/>
                </a:solidFill>
              </a:rPr>
              <a:t>, например, не привыкли пить много молока, не привыкли есть мясо…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04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5548" y="714351"/>
            <a:ext cx="8560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Чтобы </a:t>
            </a:r>
            <a:r>
              <a:rPr lang="ru-RU" sz="3600" dirty="0">
                <a:solidFill>
                  <a:schemeClr val="bg1"/>
                </a:solidFill>
              </a:rPr>
              <a:t>выразить то, что непривычно, просто перед глаголом </a:t>
            </a:r>
            <a:r>
              <a:rPr lang="ru-RU" sz="3600" dirty="0" smtClean="0">
                <a:solidFill>
                  <a:schemeClr val="bg1"/>
                </a:solidFill>
              </a:rPr>
              <a:t>нужно поставить  </a:t>
            </a:r>
            <a:r>
              <a:rPr lang="zh-CN" altLang="en-US" sz="3600" dirty="0" smtClean="0">
                <a:solidFill>
                  <a:srgbClr val="FF0000"/>
                </a:solidFill>
              </a:rPr>
              <a:t>不</a:t>
            </a:r>
            <a:endParaRPr lang="ru-RU" altLang="zh-CN" sz="36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600" dirty="0" smtClean="0">
                <a:solidFill>
                  <a:srgbClr val="00B0F0"/>
                </a:solidFill>
              </a:rPr>
              <a:t>（</a:t>
            </a:r>
            <a:r>
              <a:rPr lang="zh-CN" altLang="en-US" sz="3600" dirty="0">
                <a:solidFill>
                  <a:srgbClr val="00B0F0"/>
                </a:solidFill>
              </a:rPr>
              <a:t>我不吃肉</a:t>
            </a:r>
            <a:r>
              <a:rPr lang="en-US" altLang="zh-CN" sz="3600" dirty="0">
                <a:solidFill>
                  <a:srgbClr val="00B0F0"/>
                </a:solidFill>
              </a:rPr>
              <a:t>/</a:t>
            </a:r>
            <a:r>
              <a:rPr lang="zh-CN" altLang="en-US" sz="3600" dirty="0">
                <a:solidFill>
                  <a:srgbClr val="00B0F0"/>
                </a:solidFill>
              </a:rPr>
              <a:t>我不喝</a:t>
            </a:r>
            <a:r>
              <a:rPr lang="zh-CN" altLang="en-US" sz="3600" dirty="0" smtClean="0">
                <a:solidFill>
                  <a:srgbClr val="00B0F0"/>
                </a:solidFill>
              </a:rPr>
              <a:t>酒</a:t>
            </a:r>
            <a:r>
              <a:rPr lang="ru-RU" altLang="zh-CN" sz="3600" dirty="0" smtClean="0">
                <a:solidFill>
                  <a:srgbClr val="00B0F0"/>
                </a:solidFill>
              </a:rPr>
              <a:t>)</a:t>
            </a:r>
            <a:r>
              <a:rPr lang="en-US" altLang="zh-CN" sz="3600" dirty="0" smtClean="0">
                <a:solidFill>
                  <a:schemeClr val="bg1"/>
                </a:solidFill>
              </a:rPr>
              <a:t>.</a:t>
            </a:r>
            <a:endParaRPr lang="ru-RU" altLang="zh-CN" sz="3600" dirty="0" smtClean="0">
              <a:solidFill>
                <a:schemeClr val="bg1"/>
              </a:solidFill>
            </a:endParaRPr>
          </a:p>
          <a:p>
            <a:pPr algn="ctr"/>
            <a:endParaRPr lang="ru-RU" altLang="zh-CN" sz="3600" dirty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Чаще </a:t>
            </a:r>
            <a:r>
              <a:rPr lang="ru-RU" sz="3600" dirty="0">
                <a:solidFill>
                  <a:schemeClr val="bg1"/>
                </a:solidFill>
              </a:rPr>
              <a:t>всего </a:t>
            </a:r>
            <a:r>
              <a:rPr lang="zh-CN" altLang="en-US" sz="3600" dirty="0">
                <a:solidFill>
                  <a:srgbClr val="FF0000"/>
                </a:solidFill>
              </a:rPr>
              <a:t>不</a:t>
            </a:r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относится к </a:t>
            </a:r>
            <a:r>
              <a:rPr lang="ru-RU" sz="3600" dirty="0">
                <a:solidFill>
                  <a:srgbClr val="FF0000"/>
                </a:solidFill>
              </a:rPr>
              <a:t>настоящему и будущему </a:t>
            </a:r>
            <a:r>
              <a:rPr lang="ru-RU" sz="3600" dirty="0">
                <a:solidFill>
                  <a:schemeClr val="bg1"/>
                </a:solidFill>
              </a:rPr>
              <a:t>времени. Но и к прошлому тоже можно, если речь идёт «о желании» самого говорящего. </a:t>
            </a:r>
            <a:r>
              <a:rPr lang="zh-CN" altLang="en-US" sz="3600" dirty="0" smtClean="0">
                <a:solidFill>
                  <a:srgbClr val="FF0000"/>
                </a:solidFill>
              </a:rPr>
              <a:t>没</a:t>
            </a:r>
            <a:r>
              <a:rPr lang="ru-RU" altLang="zh-CN" sz="3600" dirty="0">
                <a:solidFill>
                  <a:srgbClr val="FF0000"/>
                </a:solidFill>
              </a:rPr>
              <a:t> </a:t>
            </a:r>
            <a:r>
              <a:rPr lang="ru-RU" altLang="zh-CN" sz="3600" dirty="0" smtClean="0">
                <a:solidFill>
                  <a:schemeClr val="bg1"/>
                </a:solidFill>
              </a:rPr>
              <a:t>помогает отрицать </a:t>
            </a:r>
            <a:r>
              <a:rPr lang="ru-RU" altLang="zh-CN" sz="3600" dirty="0" smtClean="0">
                <a:solidFill>
                  <a:srgbClr val="FF0000"/>
                </a:solidFill>
              </a:rPr>
              <a:t>в прошлом.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7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08" y="1252318"/>
            <a:ext cx="8100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4400" i="1" dirty="0" smtClean="0">
                <a:solidFill>
                  <a:schemeClr val="bg1"/>
                </a:solidFill>
              </a:rPr>
              <a:t>Например: </a:t>
            </a:r>
          </a:p>
          <a:p>
            <a:endParaRPr lang="ru-RU" altLang="zh-CN" sz="4400" i="1" dirty="0" smtClean="0">
              <a:solidFill>
                <a:schemeClr val="bg1"/>
              </a:solidFill>
            </a:endParaRPr>
          </a:p>
          <a:p>
            <a:r>
              <a:rPr lang="zh-CN" altLang="en-US" sz="4400" i="1" dirty="0" smtClean="0">
                <a:solidFill>
                  <a:schemeClr val="bg1"/>
                </a:solidFill>
              </a:rPr>
              <a:t>我</a:t>
            </a:r>
            <a:r>
              <a:rPr lang="zh-CN" altLang="en-US" sz="4400" b="1" i="1" dirty="0">
                <a:solidFill>
                  <a:srgbClr val="FFFF00"/>
                </a:solidFill>
              </a:rPr>
              <a:t>没</a:t>
            </a:r>
            <a:r>
              <a:rPr lang="zh-CN" altLang="en-US" sz="4400" i="1" dirty="0">
                <a:solidFill>
                  <a:schemeClr val="bg1"/>
                </a:solidFill>
              </a:rPr>
              <a:t>去中国。我不去中国。 </a:t>
            </a:r>
            <a:endParaRPr lang="ru-RU" altLang="zh-CN" sz="4400" i="1" dirty="0" smtClean="0">
              <a:solidFill>
                <a:schemeClr val="bg1"/>
              </a:solidFill>
            </a:endParaRPr>
          </a:p>
          <a:p>
            <a:r>
              <a:rPr lang="zh-CN" altLang="en-US" sz="4400" i="1" dirty="0" smtClean="0">
                <a:solidFill>
                  <a:schemeClr val="bg1"/>
                </a:solidFill>
              </a:rPr>
              <a:t>他</a:t>
            </a:r>
            <a:r>
              <a:rPr lang="zh-CN" altLang="en-US" sz="4400" b="1" i="1" dirty="0">
                <a:solidFill>
                  <a:srgbClr val="FFFF00"/>
                </a:solidFill>
              </a:rPr>
              <a:t>不</a:t>
            </a:r>
            <a:r>
              <a:rPr lang="zh-CN" altLang="en-US" sz="4400" i="1" dirty="0">
                <a:solidFill>
                  <a:schemeClr val="bg1"/>
                </a:solidFill>
              </a:rPr>
              <a:t>想喝茶。他没喝水。</a:t>
            </a:r>
          </a:p>
          <a:p>
            <a:r>
              <a:rPr lang="zh-CN" altLang="en-US" sz="4400" b="1" i="1" dirty="0" smtClean="0">
                <a:solidFill>
                  <a:srgbClr val="FF0000"/>
                </a:solidFill>
              </a:rPr>
              <a:t>不有</a:t>
            </a:r>
            <a:r>
              <a:rPr lang="ru-RU" altLang="zh-CN" sz="4400" b="1" i="1" dirty="0" smtClean="0">
                <a:solidFill>
                  <a:srgbClr val="FF0000"/>
                </a:solidFill>
              </a:rPr>
              <a:t>- </a:t>
            </a:r>
            <a:r>
              <a:rPr lang="ru-RU" sz="4400" b="1" i="1" dirty="0" smtClean="0">
                <a:solidFill>
                  <a:srgbClr val="FF0000"/>
                </a:solidFill>
              </a:rPr>
              <a:t>нельзя говорить!</a:t>
            </a:r>
            <a:endParaRPr lang="ru-RU" sz="4400" b="1" i="1" dirty="0">
              <a:solidFill>
                <a:srgbClr val="FF0000"/>
              </a:solidFill>
            </a:endParaRPr>
          </a:p>
          <a:p>
            <a:r>
              <a:rPr lang="zh-CN" altLang="en-US" sz="4400" b="1" i="1" dirty="0" smtClean="0">
                <a:solidFill>
                  <a:srgbClr val="FFFF00"/>
                </a:solidFill>
              </a:rPr>
              <a:t>没有</a:t>
            </a:r>
            <a:r>
              <a:rPr lang="ru-RU" altLang="zh-CN" sz="4400" b="1" i="1" dirty="0" smtClean="0">
                <a:solidFill>
                  <a:srgbClr val="FFFF00"/>
                </a:solidFill>
              </a:rPr>
              <a:t>- </a:t>
            </a:r>
            <a:r>
              <a:rPr lang="ru-RU" sz="4400" b="1" i="1" dirty="0" smtClean="0">
                <a:solidFill>
                  <a:srgbClr val="FFFF00"/>
                </a:solidFill>
              </a:rPr>
              <a:t>можно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65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7496" y="494601"/>
            <a:ext cx="919700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А сейчас давайте закрепим материал!</a:t>
            </a:r>
            <a:endParaRPr lang="ru-RU" sz="3200" dirty="0">
              <a:solidFill>
                <a:schemeClr val="bg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1.Предлагаю переделать </a:t>
            </a:r>
            <a:r>
              <a:rPr lang="ru-RU" sz="3200" dirty="0">
                <a:solidFill>
                  <a:schemeClr val="bg1"/>
                </a:solidFill>
              </a:rPr>
              <a:t>предложения в отрицательные, используя </a:t>
            </a:r>
            <a:r>
              <a:rPr lang="zh-CN" altLang="en-US" sz="3200" dirty="0" smtClean="0">
                <a:solidFill>
                  <a:srgbClr val="FF0000"/>
                </a:solidFill>
              </a:rPr>
              <a:t>不</a:t>
            </a:r>
            <a:r>
              <a:rPr lang="ru-RU" altLang="zh-CN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или </a:t>
            </a:r>
            <a:r>
              <a:rPr lang="zh-CN" altLang="en-US" sz="3200" dirty="0">
                <a:solidFill>
                  <a:srgbClr val="FF0000"/>
                </a:solidFill>
              </a:rPr>
              <a:t>没</a:t>
            </a:r>
            <a:r>
              <a:rPr lang="zh-CN" altLang="en-US" sz="3200" dirty="0" smtClean="0">
                <a:solidFill>
                  <a:srgbClr val="FF0000"/>
                </a:solidFill>
              </a:rPr>
              <a:t>。</a:t>
            </a:r>
            <a:endParaRPr lang="ru-RU" altLang="zh-CN" sz="3200" dirty="0" smtClean="0">
              <a:solidFill>
                <a:srgbClr val="FF0000"/>
              </a:solidFill>
            </a:endParaRPr>
          </a:p>
          <a:p>
            <a:pPr algn="just"/>
            <a:endParaRPr lang="ru-RU" altLang="zh-CN" sz="3200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i="1" dirty="0" smtClean="0">
                <a:solidFill>
                  <a:srgbClr val="00B0F0"/>
                </a:solidFill>
              </a:rPr>
              <a:t>Объясните пожалуйста </a:t>
            </a:r>
            <a:r>
              <a:rPr lang="ru-RU" sz="3200" i="1" dirty="0">
                <a:solidFill>
                  <a:srgbClr val="00B0F0"/>
                </a:solidFill>
              </a:rPr>
              <a:t>значение предложения, какой у него смысл, если использовали </a:t>
            </a:r>
            <a:r>
              <a:rPr lang="zh-CN" altLang="en-US" sz="3200" i="1" dirty="0">
                <a:solidFill>
                  <a:srgbClr val="00B0F0"/>
                </a:solidFill>
              </a:rPr>
              <a:t>没 </a:t>
            </a:r>
            <a:r>
              <a:rPr lang="ru-RU" altLang="zh-CN" sz="3200" i="1" dirty="0" smtClean="0">
                <a:solidFill>
                  <a:srgbClr val="00B0F0"/>
                </a:solidFill>
              </a:rPr>
              <a:t>!</a:t>
            </a:r>
            <a:r>
              <a:rPr lang="en-US" altLang="zh-CN" sz="3200" i="1" dirty="0" smtClean="0">
                <a:solidFill>
                  <a:srgbClr val="00B0F0"/>
                </a:solidFill>
              </a:rPr>
              <a:t> </a:t>
            </a:r>
            <a:endParaRPr lang="ru-RU" altLang="zh-CN" sz="3200" i="1" dirty="0" smtClean="0">
              <a:solidFill>
                <a:srgbClr val="00B0F0"/>
              </a:solidFill>
            </a:endParaRPr>
          </a:p>
          <a:p>
            <a:pPr algn="just"/>
            <a:r>
              <a:rPr lang="ru-RU" sz="3200" i="1" dirty="0" smtClean="0">
                <a:solidFill>
                  <a:srgbClr val="00B0F0"/>
                </a:solidFill>
              </a:rPr>
              <a:t>Какое </a:t>
            </a:r>
            <a:r>
              <a:rPr lang="ru-RU" sz="3200" i="1" dirty="0">
                <a:solidFill>
                  <a:srgbClr val="00B0F0"/>
                </a:solidFill>
              </a:rPr>
              <a:t>значение , если использовали  </a:t>
            </a:r>
            <a:r>
              <a:rPr lang="zh-CN" altLang="en-US" sz="3200" i="1" dirty="0" smtClean="0">
                <a:solidFill>
                  <a:srgbClr val="00B0F0"/>
                </a:solidFill>
              </a:rPr>
              <a:t>不</a:t>
            </a:r>
            <a:r>
              <a:rPr lang="ru-RU" altLang="zh-CN" sz="3200" i="1" dirty="0" smtClean="0">
                <a:solidFill>
                  <a:srgbClr val="00B0F0"/>
                </a:solidFill>
              </a:rPr>
              <a:t>?</a:t>
            </a:r>
          </a:p>
          <a:p>
            <a:pPr algn="just"/>
            <a:endParaRPr lang="ru-RU" altLang="zh-CN" sz="3200" dirty="0" smtClean="0">
              <a:solidFill>
                <a:schemeClr val="bg1"/>
              </a:solidFill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ru-RU" altLang="zh-CN" sz="3200" dirty="0" smtClean="0">
                <a:solidFill>
                  <a:schemeClr val="bg1"/>
                </a:solidFill>
              </a:rPr>
              <a:t>(О</a:t>
            </a:r>
            <a:r>
              <a:rPr lang="ru-RU" sz="3200" dirty="0" smtClean="0">
                <a:solidFill>
                  <a:schemeClr val="bg1"/>
                </a:solidFill>
              </a:rPr>
              <a:t>дин ученик говорит положительное предложение, другой </a:t>
            </a:r>
            <a:r>
              <a:rPr lang="ru-RU" sz="3200" dirty="0">
                <a:solidFill>
                  <a:schemeClr val="bg1"/>
                </a:solidFill>
              </a:rPr>
              <a:t>делает его отрицательным)</a:t>
            </a:r>
            <a:r>
              <a:rPr lang="zh-CN" altLang="en-US" sz="3200" b="1" i="1" dirty="0" smtClean="0">
                <a:solidFill>
                  <a:srgbClr val="FFFF00"/>
                </a:solidFill>
              </a:rPr>
              <a:t>我</a:t>
            </a:r>
            <a:r>
              <a:rPr lang="zh-CN" altLang="en-US" sz="3200" b="1" i="1" dirty="0">
                <a:solidFill>
                  <a:srgbClr val="FFFF00"/>
                </a:solidFill>
              </a:rPr>
              <a:t>喜欢吃米饭。他去中国。我想喝茶。我认识他。他有弟弟</a:t>
            </a:r>
            <a:r>
              <a:rPr lang="zh-CN" altLang="en-US" sz="3200" b="1" i="1" dirty="0" smtClean="0">
                <a:solidFill>
                  <a:srgbClr val="FFFF00"/>
                </a:solidFill>
              </a:rPr>
              <a:t>。</a:t>
            </a:r>
            <a:endParaRPr lang="ru-RU" sz="3200" dirty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1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900" y="168275"/>
            <a:ext cx="11486148" cy="63230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31" y="-192361"/>
            <a:ext cx="12557610" cy="7242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22187" y="1044855"/>
            <a:ext cx="9197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2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Опишите картинки! (можно </a:t>
            </a:r>
            <a:r>
              <a:rPr lang="ru-RU" sz="2800" dirty="0">
                <a:solidFill>
                  <a:schemeClr val="bg1"/>
                </a:solidFill>
              </a:rPr>
              <a:t>использовать как положительные предложения, так и отрицательные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r="7182"/>
          <a:stretch/>
        </p:blipFill>
        <p:spPr>
          <a:xfrm>
            <a:off x="834517" y="2597161"/>
            <a:ext cx="2864647" cy="2493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l="-1" r="22634"/>
          <a:stretch/>
        </p:blipFill>
        <p:spPr>
          <a:xfrm>
            <a:off x="7864523" y="2676809"/>
            <a:ext cx="3085186" cy="2563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8955" y="3576139"/>
            <a:ext cx="3668607" cy="23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91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06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940" y="-136525"/>
            <a:ext cx="12557610" cy="7242719"/>
          </a:xfrm>
          <a:prstGeom prst="rect">
            <a:avLst/>
          </a:prstGeom>
        </p:spPr>
      </p:pic>
      <p:sp>
        <p:nvSpPr>
          <p:cNvPr id="2" name="AutoShape 2" descr="https://sun9-46.userapi.com/c855436/v855436672/91a05/PC0jAQAk_B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805" y="1419772"/>
            <a:ext cx="6344195" cy="35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33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295</Words>
  <Application>Microsoft Office PowerPoint</Application>
  <PresentationFormat>Произвольный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100nout.by</dc:creator>
  <cp:lastModifiedBy>100nout.by</cp:lastModifiedBy>
  <cp:revision>91</cp:revision>
  <dcterms:created xsi:type="dcterms:W3CDTF">2020-05-10T16:05:23Z</dcterms:created>
  <dcterms:modified xsi:type="dcterms:W3CDTF">2021-04-25T18:13:26Z</dcterms:modified>
</cp:coreProperties>
</file>