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3" r:id="rId3"/>
    <p:sldId id="294" r:id="rId4"/>
    <p:sldId id="295" r:id="rId5"/>
    <p:sldId id="301" r:id="rId6"/>
    <p:sldId id="29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00nout.by" initials="1" lastIdx="1" clrIdx="0">
    <p:extLst>
      <p:ext uri="{19B8F6BF-5375-455C-9EA6-DF929625EA0E}">
        <p15:presenceInfo xmlns:p15="http://schemas.microsoft.com/office/powerpoint/2012/main" xmlns="" userId="0f64d187c8075f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4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66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06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53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79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55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53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85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75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88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96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11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242719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638" y="2054931"/>
            <a:ext cx="8700653" cy="2979935"/>
          </a:xfrm>
          <a:prstGeom prst="roundRect">
            <a:avLst/>
          </a:prstGeom>
          <a:solidFill>
            <a:srgbClr val="0070C0">
              <a:alpha val="74000"/>
            </a:srgbClr>
          </a:solidFill>
          <a:ln w="38100"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Описание действия, происходящего в данный момент времени </a:t>
            </a:r>
            <a:r>
              <a:rPr lang="zh-CN" alt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主语</a:t>
            </a:r>
            <a:r>
              <a:rPr lang="en-US" altLang="zh-CN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+ </a:t>
            </a:r>
            <a:r>
              <a:rPr lang="zh-CN" alt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正</a:t>
            </a:r>
            <a:r>
              <a:rPr lang="en-US" altLang="zh-CN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/</a:t>
            </a:r>
            <a:r>
              <a:rPr lang="zh-CN" alt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在</a:t>
            </a:r>
            <a:r>
              <a:rPr lang="en-US" altLang="zh-CN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/</a:t>
            </a:r>
            <a:r>
              <a:rPr lang="zh-CN" alt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正在 </a:t>
            </a:r>
            <a:r>
              <a:rPr lang="en-US" altLang="zh-CN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+ </a:t>
            </a:r>
            <a:r>
              <a:rPr lang="zh-CN" alt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动词短语（</a:t>
            </a:r>
            <a:r>
              <a:rPr lang="en-US" altLang="zh-CN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+</a:t>
            </a:r>
            <a:r>
              <a:rPr lang="zh-CN" alt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呢）（例：他正看书呢。</a:t>
            </a:r>
            <a:r>
              <a:rPr lang="en-US" altLang="zh-CN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/</a:t>
            </a:r>
            <a:r>
              <a:rPr lang="zh-CN" alt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玛丽在睡觉。</a:t>
            </a:r>
            <a:r>
              <a:rPr lang="en-US" altLang="zh-CN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/</a:t>
            </a:r>
            <a:r>
              <a:rPr lang="zh-CN" alt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王先生正在打电话。）</a:t>
            </a:r>
            <a:endParaRPr lang="ru-RU" sz="3600" b="1" i="1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515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00" y="168275"/>
            <a:ext cx="11486148" cy="63230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31" y="-192361"/>
            <a:ext cx="12557610" cy="7242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7496" y="698320"/>
            <a:ext cx="91970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Для начала мы повторим  </a:t>
            </a:r>
            <a:r>
              <a:rPr lang="ru-RU" sz="2800" dirty="0">
                <a:solidFill>
                  <a:schemeClr val="bg1"/>
                </a:solidFill>
              </a:rPr>
              <a:t>глаголы, такие как </a:t>
            </a:r>
            <a:r>
              <a:rPr lang="zh-CN" altLang="en-US" sz="2800" b="1" dirty="0">
                <a:solidFill>
                  <a:srgbClr val="00B050"/>
                </a:solidFill>
              </a:rPr>
              <a:t>看</a:t>
            </a:r>
            <a:r>
              <a:rPr lang="en-US" altLang="zh-CN" sz="2800" b="1" dirty="0">
                <a:solidFill>
                  <a:srgbClr val="00B050"/>
                </a:solidFill>
              </a:rPr>
              <a:t>(</a:t>
            </a:r>
            <a:r>
              <a:rPr lang="zh-CN" altLang="en-US" sz="2800" b="1" dirty="0">
                <a:solidFill>
                  <a:srgbClr val="00B050"/>
                </a:solidFill>
              </a:rPr>
              <a:t>书</a:t>
            </a:r>
            <a:r>
              <a:rPr lang="en-US" altLang="zh-CN" sz="2800" b="1" dirty="0">
                <a:solidFill>
                  <a:srgbClr val="00B050"/>
                </a:solidFill>
              </a:rPr>
              <a:t>)</a:t>
            </a:r>
            <a:r>
              <a:rPr lang="zh-CN" altLang="en-US" sz="2800" b="1" dirty="0">
                <a:solidFill>
                  <a:srgbClr val="00B050"/>
                </a:solidFill>
              </a:rPr>
              <a:t>，吃</a:t>
            </a:r>
            <a:r>
              <a:rPr lang="en-US" altLang="zh-CN" sz="2800" b="1" dirty="0">
                <a:solidFill>
                  <a:srgbClr val="00B050"/>
                </a:solidFill>
              </a:rPr>
              <a:t>(</a:t>
            </a:r>
            <a:r>
              <a:rPr lang="zh-CN" altLang="en-US" sz="2800" b="1" dirty="0">
                <a:solidFill>
                  <a:srgbClr val="00B050"/>
                </a:solidFill>
              </a:rPr>
              <a:t>饭</a:t>
            </a:r>
            <a:r>
              <a:rPr lang="en-US" altLang="zh-CN" sz="2800" b="1" dirty="0">
                <a:solidFill>
                  <a:srgbClr val="00B050"/>
                </a:solidFill>
              </a:rPr>
              <a:t>)</a:t>
            </a:r>
            <a:r>
              <a:rPr lang="zh-CN" altLang="en-US" sz="2800" b="1" dirty="0">
                <a:solidFill>
                  <a:srgbClr val="00B050"/>
                </a:solidFill>
              </a:rPr>
              <a:t>，写</a:t>
            </a:r>
            <a:r>
              <a:rPr lang="en-US" altLang="zh-CN" sz="2800" b="1" dirty="0">
                <a:solidFill>
                  <a:srgbClr val="00B050"/>
                </a:solidFill>
              </a:rPr>
              <a:t>(</a:t>
            </a:r>
            <a:r>
              <a:rPr lang="zh-CN" altLang="en-US" sz="2800" b="1" dirty="0">
                <a:solidFill>
                  <a:srgbClr val="00B050"/>
                </a:solidFill>
              </a:rPr>
              <a:t>汉字</a:t>
            </a:r>
            <a:r>
              <a:rPr lang="en-US" altLang="zh-CN" sz="2800" b="1" dirty="0">
                <a:solidFill>
                  <a:srgbClr val="00B050"/>
                </a:solidFill>
              </a:rPr>
              <a:t>)</a:t>
            </a:r>
            <a:r>
              <a:rPr lang="zh-CN" altLang="en-US" sz="2800" b="1" dirty="0">
                <a:solidFill>
                  <a:srgbClr val="00B050"/>
                </a:solidFill>
              </a:rPr>
              <a:t>，穿</a:t>
            </a:r>
            <a:r>
              <a:rPr lang="en-US" altLang="zh-CN" sz="2800" b="1" dirty="0">
                <a:solidFill>
                  <a:srgbClr val="00B050"/>
                </a:solidFill>
              </a:rPr>
              <a:t>(</a:t>
            </a:r>
            <a:r>
              <a:rPr lang="zh-CN" altLang="en-US" sz="2800" b="1" dirty="0">
                <a:solidFill>
                  <a:srgbClr val="00B050"/>
                </a:solidFill>
              </a:rPr>
              <a:t>衣服</a:t>
            </a:r>
            <a:r>
              <a:rPr lang="en-US" altLang="zh-CN" sz="2800" b="1" dirty="0" smtClean="0">
                <a:solidFill>
                  <a:srgbClr val="00B050"/>
                </a:solidFill>
              </a:rPr>
              <a:t>)</a:t>
            </a:r>
            <a:r>
              <a:rPr lang="ru-RU" altLang="zh-CN" sz="2800" b="1" dirty="0" smtClean="0">
                <a:solidFill>
                  <a:srgbClr val="00B050"/>
                </a:solidFill>
              </a:rPr>
              <a:t>.</a:t>
            </a:r>
          </a:p>
          <a:p>
            <a:pPr algn="just"/>
            <a:endParaRPr lang="ru-RU" altLang="zh-CN" sz="2800" i="1" dirty="0">
              <a:solidFill>
                <a:schemeClr val="bg1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Новое правило: </a:t>
            </a:r>
          </a:p>
          <a:p>
            <a:pPr algn="just"/>
            <a:r>
              <a:rPr lang="zh-CN" altLang="en-US" sz="2800" b="1" dirty="0" smtClean="0">
                <a:solidFill>
                  <a:srgbClr val="00B050"/>
                </a:solidFill>
              </a:rPr>
              <a:t>在</a:t>
            </a:r>
            <a:r>
              <a:rPr lang="ru-RU" sz="2800" b="1" dirty="0">
                <a:solidFill>
                  <a:srgbClr val="00B050"/>
                </a:solidFill>
              </a:rPr>
              <a:t>и </a:t>
            </a:r>
            <a:r>
              <a:rPr lang="zh-CN" altLang="en-US" sz="2800" b="1" dirty="0">
                <a:solidFill>
                  <a:srgbClr val="00B050"/>
                </a:solidFill>
              </a:rPr>
              <a:t>正在 </a:t>
            </a:r>
            <a:r>
              <a:rPr lang="ru-RU" sz="2800" dirty="0">
                <a:solidFill>
                  <a:schemeClr val="bg1"/>
                </a:solidFill>
              </a:rPr>
              <a:t>используются для выражения продолжающегося действия, </a:t>
            </a:r>
            <a:r>
              <a:rPr lang="ru-RU" sz="2800" dirty="0" smtClean="0">
                <a:solidFill>
                  <a:schemeClr val="bg1"/>
                </a:solidFill>
              </a:rPr>
              <a:t>состояния </a:t>
            </a:r>
            <a:r>
              <a:rPr lang="ru-RU" sz="2800" dirty="0">
                <a:solidFill>
                  <a:schemeClr val="bg1"/>
                </a:solidFill>
              </a:rPr>
              <a:t>или непрерывного действия в настоящее время. </a:t>
            </a:r>
            <a:r>
              <a:rPr lang="ru-RU" sz="2800" dirty="0" smtClean="0">
                <a:solidFill>
                  <a:schemeClr val="bg1"/>
                </a:solidFill>
              </a:rPr>
              <a:t>Действие </a:t>
            </a:r>
            <a:r>
              <a:rPr lang="ru-RU" sz="2800" dirty="0">
                <a:solidFill>
                  <a:schemeClr val="bg1"/>
                </a:solidFill>
              </a:rPr>
              <a:t>происходит сейчас, на данный момент. </a:t>
            </a:r>
            <a:r>
              <a:rPr lang="zh-CN" altLang="en-US" sz="2800" dirty="0">
                <a:solidFill>
                  <a:schemeClr val="bg1"/>
                </a:solidFill>
              </a:rPr>
              <a:t>正</a:t>
            </a:r>
            <a:r>
              <a:rPr lang="zh-CN" altLang="en-US" sz="2800" dirty="0" smtClean="0">
                <a:solidFill>
                  <a:schemeClr val="bg1"/>
                </a:solidFill>
              </a:rPr>
              <a:t>在</a:t>
            </a:r>
            <a:r>
              <a:rPr lang="ru-RU" altLang="zh-CN" sz="2800" dirty="0" smtClean="0">
                <a:solidFill>
                  <a:schemeClr val="bg1"/>
                </a:solidFill>
              </a:rPr>
              <a:t> мы </a:t>
            </a:r>
            <a:r>
              <a:rPr lang="ru-RU" sz="2800" dirty="0" smtClean="0">
                <a:solidFill>
                  <a:schemeClr val="bg1"/>
                </a:solidFill>
              </a:rPr>
              <a:t>можем </a:t>
            </a:r>
            <a:r>
              <a:rPr lang="ru-RU" sz="2800" dirty="0">
                <a:solidFill>
                  <a:schemeClr val="bg1"/>
                </a:solidFill>
              </a:rPr>
              <a:t>перевести как: </a:t>
            </a:r>
            <a:r>
              <a:rPr lang="ru-RU" sz="2800" dirty="0" smtClean="0">
                <a:solidFill>
                  <a:schemeClr val="bg1"/>
                </a:solidFill>
              </a:rPr>
              <a:t>«прямо сейчас». Структура предложения следующая: </a:t>
            </a:r>
          </a:p>
          <a:p>
            <a:pPr algn="just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подлежащее </a:t>
            </a:r>
            <a:r>
              <a:rPr lang="ru-RU" sz="2800" dirty="0">
                <a:solidFill>
                  <a:srgbClr val="FF0000"/>
                </a:solidFill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</a:rPr>
              <a:t>主语）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FF00"/>
                </a:solidFill>
              </a:rPr>
              <a:t>在（正在）</a:t>
            </a:r>
            <a:r>
              <a:rPr lang="en-US" altLang="zh-CN" sz="2800" dirty="0">
                <a:solidFill>
                  <a:srgbClr val="FF0000"/>
                </a:solidFill>
              </a:rPr>
              <a:t>+ </a:t>
            </a:r>
            <a:r>
              <a:rPr lang="ru-RU" sz="2800" dirty="0" smtClean="0">
                <a:solidFill>
                  <a:srgbClr val="FF0000"/>
                </a:solidFill>
              </a:rPr>
              <a:t>глагол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（</a:t>
            </a:r>
            <a:r>
              <a:rPr lang="zh-CN" altLang="en-US" sz="2800" dirty="0" smtClean="0">
                <a:solidFill>
                  <a:srgbClr val="FF0000"/>
                </a:solidFill>
              </a:rPr>
              <a:t>动</a:t>
            </a:r>
            <a:r>
              <a:rPr lang="zh-CN" altLang="en-US" sz="2800" dirty="0">
                <a:solidFill>
                  <a:srgbClr val="FF0000"/>
                </a:solidFill>
              </a:rPr>
              <a:t>词）</a:t>
            </a:r>
            <a:r>
              <a:rPr lang="en-US" altLang="zh-CN" sz="2800" dirty="0">
                <a:solidFill>
                  <a:srgbClr val="FF0000"/>
                </a:solidFill>
              </a:rPr>
              <a:t>+ </a:t>
            </a:r>
            <a:r>
              <a:rPr lang="ru-RU" sz="2800" dirty="0">
                <a:solidFill>
                  <a:srgbClr val="FF0000"/>
                </a:solidFill>
              </a:rPr>
              <a:t>дополнение (</a:t>
            </a:r>
            <a:r>
              <a:rPr lang="zh-CN" altLang="en-US" sz="2800" dirty="0">
                <a:solidFill>
                  <a:srgbClr val="FF0000"/>
                </a:solidFill>
              </a:rPr>
              <a:t>宾语</a:t>
            </a:r>
            <a:r>
              <a:rPr lang="en-US" altLang="zh-CN" sz="2800" dirty="0">
                <a:solidFill>
                  <a:srgbClr val="FF0000"/>
                </a:solidFill>
              </a:rPr>
              <a:t>) +</a:t>
            </a:r>
            <a:r>
              <a:rPr lang="zh-CN" altLang="en-US" sz="2800" dirty="0">
                <a:solidFill>
                  <a:srgbClr val="FF0000"/>
                </a:solidFill>
              </a:rPr>
              <a:t>（</a:t>
            </a:r>
            <a:r>
              <a:rPr lang="zh-CN" altLang="en-US" sz="2800" dirty="0" smtClean="0">
                <a:solidFill>
                  <a:srgbClr val="FF0000"/>
                </a:solidFill>
              </a:rPr>
              <a:t>呢）</a:t>
            </a:r>
            <a:r>
              <a:rPr lang="en-US" altLang="zh-CN" sz="2800" dirty="0" smtClean="0">
                <a:solidFill>
                  <a:srgbClr val="FF0000"/>
                </a:solidFill>
              </a:rPr>
              <a:t>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29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00" y="168275"/>
            <a:ext cx="11486148" cy="63230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31" y="-192361"/>
            <a:ext cx="12557610" cy="7242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7496" y="674368"/>
            <a:ext cx="919700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Примеры: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just"/>
            <a:r>
              <a:rPr lang="zh-CN" altLang="en-US" sz="2800" dirty="0" smtClean="0">
                <a:solidFill>
                  <a:schemeClr val="bg1"/>
                </a:solidFill>
              </a:rPr>
              <a:t>我</a:t>
            </a:r>
            <a:r>
              <a:rPr lang="zh-CN" altLang="en-US" sz="2800" dirty="0">
                <a:solidFill>
                  <a:schemeClr val="bg1"/>
                </a:solidFill>
              </a:rPr>
              <a:t>在看书 </a:t>
            </a:r>
            <a:r>
              <a:rPr lang="en-US" altLang="zh-CN" sz="2800" dirty="0">
                <a:solidFill>
                  <a:schemeClr val="bg1"/>
                </a:solidFill>
              </a:rPr>
              <a:t>(</a:t>
            </a:r>
            <a:r>
              <a:rPr lang="ru-RU" sz="2800" dirty="0">
                <a:solidFill>
                  <a:schemeClr val="bg1"/>
                </a:solidFill>
              </a:rPr>
              <a:t>я сейчас читаю книгу</a:t>
            </a:r>
            <a:r>
              <a:rPr lang="ru-RU" sz="2800" dirty="0" smtClean="0">
                <a:solidFill>
                  <a:schemeClr val="bg1"/>
                </a:solidFill>
              </a:rPr>
              <a:t>).</a:t>
            </a:r>
          </a:p>
          <a:p>
            <a:pPr algn="just"/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Разницы </a:t>
            </a:r>
            <a:r>
              <a:rPr lang="ru-RU" sz="3200" dirty="0">
                <a:solidFill>
                  <a:srgbClr val="FF0000"/>
                </a:solidFill>
              </a:rPr>
              <a:t>между </a:t>
            </a:r>
            <a:r>
              <a:rPr lang="zh-CN" altLang="en-US" sz="3200" dirty="0">
                <a:solidFill>
                  <a:srgbClr val="FF0000"/>
                </a:solidFill>
              </a:rPr>
              <a:t>在 </a:t>
            </a:r>
            <a:r>
              <a:rPr lang="ru-RU" sz="3200" dirty="0">
                <a:solidFill>
                  <a:srgbClr val="FF0000"/>
                </a:solidFill>
              </a:rPr>
              <a:t>и </a:t>
            </a:r>
            <a:r>
              <a:rPr lang="zh-CN" altLang="en-US" sz="3200" dirty="0">
                <a:solidFill>
                  <a:srgbClr val="FF0000"/>
                </a:solidFill>
              </a:rPr>
              <a:t>正在 </a:t>
            </a:r>
            <a:r>
              <a:rPr lang="ru-RU" sz="3200" dirty="0">
                <a:solidFill>
                  <a:srgbClr val="FF0000"/>
                </a:solidFill>
              </a:rPr>
              <a:t>нет</a:t>
            </a:r>
            <a:r>
              <a:rPr lang="ru-RU" sz="3200" dirty="0">
                <a:solidFill>
                  <a:schemeClr val="bg1"/>
                </a:solidFill>
              </a:rPr>
              <a:t>, потому что они означают одно и тоже.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zh-CN" altLang="en-US" sz="3200" dirty="0" smtClean="0">
                <a:solidFill>
                  <a:schemeClr val="bg1"/>
                </a:solidFill>
              </a:rPr>
              <a:t>正</a:t>
            </a:r>
            <a:r>
              <a:rPr lang="zh-CN" altLang="en-US" sz="3200" dirty="0">
                <a:solidFill>
                  <a:schemeClr val="bg1"/>
                </a:solidFill>
              </a:rPr>
              <a:t>在</a:t>
            </a:r>
            <a:r>
              <a:rPr lang="ru-RU" sz="3200" dirty="0">
                <a:solidFill>
                  <a:schemeClr val="bg1"/>
                </a:solidFill>
              </a:rPr>
              <a:t>имеет </a:t>
            </a:r>
            <a:r>
              <a:rPr lang="ru-RU" sz="3200" dirty="0">
                <a:solidFill>
                  <a:srgbClr val="00B0F0"/>
                </a:solidFill>
              </a:rPr>
              <a:t>немного узкое значение, </a:t>
            </a:r>
            <a:r>
              <a:rPr lang="ru-RU" sz="3200" dirty="0">
                <a:solidFill>
                  <a:schemeClr val="bg1"/>
                </a:solidFill>
              </a:rPr>
              <a:t>показывает, что действие находится в процессе.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Структура </a:t>
            </a:r>
            <a:r>
              <a:rPr lang="zh-CN" altLang="en-US" sz="3200" dirty="0">
                <a:solidFill>
                  <a:srgbClr val="FF0000"/>
                </a:solidFill>
              </a:rPr>
              <a:t>在</a:t>
            </a:r>
            <a:r>
              <a:rPr lang="en-US" altLang="zh-CN" sz="3200" dirty="0">
                <a:solidFill>
                  <a:srgbClr val="FF0000"/>
                </a:solidFill>
              </a:rPr>
              <a:t>+</a:t>
            </a:r>
            <a:r>
              <a:rPr lang="ru-RU" sz="3200" dirty="0">
                <a:solidFill>
                  <a:srgbClr val="FF0000"/>
                </a:solidFill>
              </a:rPr>
              <a:t>глагол  более употребительная, чем  </a:t>
            </a:r>
            <a:r>
              <a:rPr lang="zh-CN" altLang="en-US" sz="3200" dirty="0">
                <a:solidFill>
                  <a:srgbClr val="FF0000"/>
                </a:solidFill>
              </a:rPr>
              <a:t>正在</a:t>
            </a:r>
            <a:r>
              <a:rPr lang="en-US" altLang="zh-CN" sz="3200" dirty="0">
                <a:solidFill>
                  <a:srgbClr val="FF0000"/>
                </a:solidFill>
              </a:rPr>
              <a:t>+</a:t>
            </a:r>
            <a:r>
              <a:rPr lang="ru-RU" sz="3200" dirty="0">
                <a:solidFill>
                  <a:srgbClr val="FF0000"/>
                </a:solidFill>
              </a:rPr>
              <a:t>глагол. </a:t>
            </a:r>
            <a:r>
              <a:rPr lang="ru-RU" sz="3200" dirty="0">
                <a:solidFill>
                  <a:schemeClr val="bg1"/>
                </a:solidFill>
              </a:rPr>
              <a:t>Но это не значит, что между ними большая разница.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Обратите внимание, </a:t>
            </a:r>
            <a:r>
              <a:rPr lang="zh-CN" altLang="en-US" sz="3200" dirty="0">
                <a:solidFill>
                  <a:srgbClr val="FF0000"/>
                </a:solidFill>
              </a:rPr>
              <a:t>正在 </a:t>
            </a:r>
            <a:r>
              <a:rPr lang="ru-RU" sz="3200" dirty="0">
                <a:solidFill>
                  <a:srgbClr val="FF0000"/>
                </a:solidFill>
              </a:rPr>
              <a:t>показывает, что действие происходит прямо сейчас.</a:t>
            </a:r>
          </a:p>
        </p:txBody>
      </p:sp>
    </p:spTree>
    <p:extLst>
      <p:ext uri="{BB962C8B-B14F-4D97-AF65-F5344CB8AC3E}">
        <p14:creationId xmlns:p14="http://schemas.microsoft.com/office/powerpoint/2010/main" xmlns="" val="27711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00" y="168275"/>
            <a:ext cx="11486148" cy="63230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31" y="-192361"/>
            <a:ext cx="12557610" cy="7242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7496" y="797479"/>
            <a:ext cx="91970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А сейчас давайте </a:t>
            </a:r>
            <a:r>
              <a:rPr lang="ru-RU" sz="3200" dirty="0" smtClean="0">
                <a:solidFill>
                  <a:srgbClr val="00B050"/>
                </a:solidFill>
              </a:rPr>
              <a:t>закрепим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данный материал </a:t>
            </a:r>
            <a:r>
              <a:rPr lang="ru-RU" sz="3200" dirty="0" smtClean="0">
                <a:solidFill>
                  <a:schemeClr val="bg1"/>
                </a:solidFill>
              </a:rPr>
              <a:t>следующим образом:  я задаю вопрос с </a:t>
            </a:r>
            <a:r>
              <a:rPr lang="ru-RU" sz="3200" dirty="0">
                <a:solidFill>
                  <a:schemeClr val="bg1"/>
                </a:solidFill>
              </a:rPr>
              <a:t>использованием </a:t>
            </a:r>
            <a:r>
              <a:rPr lang="ru-RU" sz="3200" dirty="0" smtClean="0">
                <a:solidFill>
                  <a:schemeClr val="bg1"/>
                </a:solidFill>
              </a:rPr>
              <a:t>конструкции </a:t>
            </a:r>
            <a:r>
              <a:rPr lang="ru-RU" sz="3200" dirty="0">
                <a:solidFill>
                  <a:schemeClr val="bg1"/>
                </a:solidFill>
              </a:rPr>
              <a:t>– </a:t>
            </a:r>
            <a:r>
              <a:rPr lang="ru-RU" sz="3200" dirty="0" smtClean="0">
                <a:solidFill>
                  <a:schemeClr val="bg1"/>
                </a:solidFill>
              </a:rPr>
              <a:t>вы отвечаете мне с </a:t>
            </a:r>
            <a:r>
              <a:rPr lang="ru-RU" sz="3200" dirty="0">
                <a:solidFill>
                  <a:schemeClr val="bg1"/>
                </a:solidFill>
              </a:rPr>
              <a:t>использованием данной конструкции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endParaRPr lang="ru-RU" sz="2800" b="1" dirty="0">
              <a:solidFill>
                <a:srgbClr val="FFFF00"/>
              </a:solidFill>
            </a:endParaRPr>
          </a:p>
          <a:p>
            <a:pPr algn="just"/>
            <a:r>
              <a:rPr lang="ru-RU" sz="4000" b="1" dirty="0" smtClean="0">
                <a:solidFill>
                  <a:schemeClr val="bg1"/>
                </a:solidFill>
              </a:rPr>
              <a:t>Например: </a:t>
            </a:r>
            <a:r>
              <a:rPr lang="ru-RU" sz="48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4800" b="1" dirty="0" smtClean="0">
                <a:solidFill>
                  <a:srgbClr val="FFFF00"/>
                </a:solidFill>
              </a:rPr>
              <a:t>你</a:t>
            </a:r>
            <a:r>
              <a:rPr lang="zh-CN" altLang="en-US" sz="4800" b="1" dirty="0">
                <a:solidFill>
                  <a:srgbClr val="FFFF00"/>
                </a:solidFill>
              </a:rPr>
              <a:t>在做什么？</a:t>
            </a:r>
            <a:r>
              <a:rPr lang="en-US" altLang="zh-CN" sz="4800" b="1" dirty="0">
                <a:solidFill>
                  <a:srgbClr val="FFFF00"/>
                </a:solidFill>
              </a:rPr>
              <a:t>/</a:t>
            </a:r>
            <a:r>
              <a:rPr lang="zh-CN" altLang="en-US" sz="4800" b="1" dirty="0">
                <a:solidFill>
                  <a:srgbClr val="FFFF00"/>
                </a:solidFill>
              </a:rPr>
              <a:t>学习什么？</a:t>
            </a:r>
            <a:r>
              <a:rPr lang="en-US" altLang="zh-CN" sz="4800" b="1" dirty="0">
                <a:solidFill>
                  <a:srgbClr val="FFFF00"/>
                </a:solidFill>
              </a:rPr>
              <a:t>/</a:t>
            </a:r>
            <a:r>
              <a:rPr lang="zh-CN" altLang="en-US" sz="4800" b="1" dirty="0">
                <a:solidFill>
                  <a:srgbClr val="FFFF00"/>
                </a:solidFill>
              </a:rPr>
              <a:t>写什么？</a:t>
            </a:r>
            <a:r>
              <a:rPr lang="en-US" altLang="zh-CN" sz="4800" dirty="0">
                <a:solidFill>
                  <a:schemeClr val="bg1"/>
                </a:solidFill>
              </a:rPr>
              <a:t>- </a:t>
            </a:r>
            <a:r>
              <a:rPr lang="zh-CN" altLang="en-US" sz="4800" b="1" dirty="0" smtClean="0">
                <a:solidFill>
                  <a:srgbClr val="00B050"/>
                </a:solidFill>
              </a:rPr>
              <a:t>我在</a:t>
            </a:r>
            <a:r>
              <a:rPr lang="zh-CN" altLang="en-US" sz="4800" b="1" dirty="0">
                <a:solidFill>
                  <a:srgbClr val="00B050"/>
                </a:solidFill>
              </a:rPr>
              <a:t>看电影</a:t>
            </a:r>
            <a:r>
              <a:rPr lang="en-US" altLang="zh-CN" sz="4800" b="1" dirty="0">
                <a:solidFill>
                  <a:srgbClr val="00B050"/>
                </a:solidFill>
              </a:rPr>
              <a:t>/</a:t>
            </a:r>
            <a:r>
              <a:rPr lang="zh-CN" altLang="en-US" sz="4800" b="1" dirty="0" smtClean="0">
                <a:solidFill>
                  <a:srgbClr val="00B050"/>
                </a:solidFill>
              </a:rPr>
              <a:t>我在</a:t>
            </a:r>
            <a:r>
              <a:rPr lang="zh-CN" altLang="en-US" sz="4800" b="1" dirty="0">
                <a:solidFill>
                  <a:srgbClr val="00B050"/>
                </a:solidFill>
              </a:rPr>
              <a:t>学习新的内容</a:t>
            </a:r>
            <a:r>
              <a:rPr lang="en-US" altLang="zh-CN" sz="4800" b="1" dirty="0">
                <a:solidFill>
                  <a:srgbClr val="00B050"/>
                </a:solidFill>
              </a:rPr>
              <a:t>/</a:t>
            </a:r>
            <a:r>
              <a:rPr lang="zh-CN" altLang="en-US" sz="4800" b="1" dirty="0" smtClean="0">
                <a:solidFill>
                  <a:srgbClr val="00B050"/>
                </a:solidFill>
              </a:rPr>
              <a:t>我在</a:t>
            </a:r>
            <a:r>
              <a:rPr lang="zh-CN" altLang="en-US" sz="4800" b="1" dirty="0">
                <a:solidFill>
                  <a:srgbClr val="00B050"/>
                </a:solidFill>
              </a:rPr>
              <a:t>写作业</a:t>
            </a:r>
            <a:r>
              <a:rPr lang="en-US" altLang="zh-CN" sz="4800" b="1" dirty="0" smtClean="0">
                <a:solidFill>
                  <a:srgbClr val="00B050"/>
                </a:solidFill>
              </a:rPr>
              <a:t>).</a:t>
            </a:r>
            <a:endParaRPr lang="ru-RU" altLang="zh-CN" sz="4800" b="1" dirty="0">
              <a:solidFill>
                <a:srgbClr val="00B050"/>
              </a:solidFill>
            </a:endParaRPr>
          </a:p>
          <a:p>
            <a:pPr algn="just"/>
            <a:r>
              <a:rPr lang="en-US" altLang="zh-CN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97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00" y="168275"/>
            <a:ext cx="11486148" cy="63230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31" y="-192361"/>
            <a:ext cx="12557610" cy="7242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7496" y="797479"/>
            <a:ext cx="91970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altLang="zh-CN" sz="2800" dirty="0">
              <a:solidFill>
                <a:schemeClr val="bg1"/>
              </a:solidFill>
            </a:endParaRPr>
          </a:p>
          <a:p>
            <a:pPr algn="just"/>
            <a:r>
              <a:rPr lang="ru-RU" altLang="zh-CN" sz="4000" dirty="0" smtClean="0">
                <a:solidFill>
                  <a:schemeClr val="bg1"/>
                </a:solidFill>
              </a:rPr>
              <a:t>Давайте поиграем</a:t>
            </a:r>
            <a:r>
              <a:rPr lang="ru-RU" altLang="zh-CN" sz="4000" smtClean="0">
                <a:solidFill>
                  <a:schemeClr val="bg1"/>
                </a:solidFill>
              </a:rPr>
              <a:t>! </a:t>
            </a:r>
          </a:p>
          <a:p>
            <a:pPr algn="just"/>
            <a:r>
              <a:rPr lang="ru-RU" sz="4000" b="1" smtClean="0">
                <a:solidFill>
                  <a:schemeClr val="bg1"/>
                </a:solidFill>
              </a:rPr>
              <a:t>Например</a:t>
            </a:r>
            <a:r>
              <a:rPr lang="ru-RU" sz="4000" b="1">
                <a:solidFill>
                  <a:schemeClr val="bg1"/>
                </a:solidFill>
              </a:rPr>
              <a:t>: </a:t>
            </a:r>
            <a:r>
              <a:rPr lang="ru-RU" sz="4000" b="1" smtClean="0">
                <a:solidFill>
                  <a:schemeClr val="bg1"/>
                </a:solidFill>
              </a:rPr>
              <a:t>о</a:t>
            </a:r>
            <a:r>
              <a:rPr lang="ru-RU" sz="4000" smtClean="0">
                <a:solidFill>
                  <a:schemeClr val="bg1"/>
                </a:solidFill>
              </a:rPr>
              <a:t>дин </a:t>
            </a:r>
            <a:r>
              <a:rPr lang="ru-RU" sz="4000" dirty="0">
                <a:solidFill>
                  <a:schemeClr val="bg1"/>
                </a:solidFill>
              </a:rPr>
              <a:t>ученик  у доски с мячом говорит обычное предложение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rgbClr val="00B050"/>
                </a:solidFill>
              </a:rPr>
              <a:t>(</a:t>
            </a:r>
            <a:r>
              <a:rPr lang="zh-CN" altLang="en-US" sz="4000" b="1" dirty="0">
                <a:solidFill>
                  <a:srgbClr val="00B050"/>
                </a:solidFill>
              </a:rPr>
              <a:t>我看书</a:t>
            </a:r>
            <a:r>
              <a:rPr lang="en-US" altLang="zh-CN" sz="4000" b="1" dirty="0">
                <a:solidFill>
                  <a:srgbClr val="00B050"/>
                </a:solidFill>
              </a:rPr>
              <a:t>)</a:t>
            </a:r>
            <a:r>
              <a:rPr lang="en-US" altLang="zh-CN" sz="4000" dirty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и бросает мяч другому. Другой ученик, поймав мяч, должен сказать это же предложение с  использованием  </a:t>
            </a:r>
            <a:r>
              <a:rPr lang="zh-CN" altLang="en-US" sz="4000" dirty="0">
                <a:solidFill>
                  <a:schemeClr val="bg1"/>
                </a:solidFill>
              </a:rPr>
              <a:t>在 </a:t>
            </a:r>
            <a:r>
              <a:rPr lang="zh-CN" altLang="en-US" sz="4000" b="1" dirty="0" smtClean="0">
                <a:solidFill>
                  <a:srgbClr val="00B050"/>
                </a:solidFill>
              </a:rPr>
              <a:t>我</a:t>
            </a:r>
            <a:r>
              <a:rPr lang="zh-CN" altLang="en-US" sz="4000" b="1" dirty="0">
                <a:solidFill>
                  <a:srgbClr val="00B050"/>
                </a:solidFill>
              </a:rPr>
              <a:t>在看</a:t>
            </a:r>
            <a:r>
              <a:rPr lang="zh-CN" altLang="en-US" sz="4000" b="1" dirty="0" smtClean="0">
                <a:solidFill>
                  <a:srgbClr val="00B050"/>
                </a:solidFill>
              </a:rPr>
              <a:t>书）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74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242719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9805" y="1419772"/>
            <a:ext cx="6344195" cy="35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33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344</Words>
  <Application>Microsoft Office PowerPoint</Application>
  <PresentationFormat>Произвольный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100nout.by</dc:creator>
  <cp:lastModifiedBy>100nout.by</cp:lastModifiedBy>
  <cp:revision>88</cp:revision>
  <dcterms:created xsi:type="dcterms:W3CDTF">2020-05-10T16:05:23Z</dcterms:created>
  <dcterms:modified xsi:type="dcterms:W3CDTF">2021-04-25T18:12:13Z</dcterms:modified>
</cp:coreProperties>
</file>