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4DF4B-4F7E-488C-8CE8-12944538A349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B539-494A-47F6-B885-F1031D108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5284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5782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6858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51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215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0430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1026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3071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528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975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326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4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046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20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1531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542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813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004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hsk.ru/publ/grammatika/hsk_2_ehlementarnaja_grammatika_kitajskogo_jazyka/ili_v_povestvovatelnom_predlozhenii_vybora/3-1-0-65" TargetMode="External"/><Relationship Id="rId2" Type="http://schemas.openxmlformats.org/officeDocument/2006/relationships/hyperlink" Target="http://wikihsk.ru/publ/grammatika/hsk_1_nachinajushhaja_grammatika/sojuz_ili_v_voprositelnykh_predlozhenijakh_s_haishi/2-1-0-6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8860" y="1000108"/>
            <a:ext cx="5256584" cy="447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279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404664"/>
            <a:ext cx="7344816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072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rgbClr val="0070C0"/>
                </a:solidFill>
              </a:rPr>
              <a:t>还</a:t>
            </a:r>
            <a:r>
              <a:rPr lang="zh-CN" altLang="en-US" sz="5400" b="1" dirty="0" smtClean="0">
                <a:solidFill>
                  <a:srgbClr val="0070C0"/>
                </a:solidFill>
              </a:rPr>
              <a:t>是</a:t>
            </a:r>
            <a:r>
              <a:rPr lang="ru-RU" altLang="zh-CN" sz="5400" b="1" dirty="0" smtClean="0">
                <a:solidFill>
                  <a:srgbClr val="0070C0"/>
                </a:solidFill>
              </a:rPr>
              <a:t>    </a:t>
            </a:r>
            <a:r>
              <a:rPr lang="zh-CN" altLang="en-US" sz="5400" b="1" dirty="0" smtClean="0">
                <a:solidFill>
                  <a:srgbClr val="0070C0"/>
                </a:solidFill>
              </a:rPr>
              <a:t>或者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3" y="1628800"/>
            <a:ext cx="4248471" cy="4608512"/>
          </a:xfrm>
        </p:spPr>
        <p:txBody>
          <a:bodyPr>
            <a:normAutofit/>
          </a:bodyPr>
          <a:lstStyle/>
          <a:p>
            <a:r>
              <a:rPr lang="zh-CN" altLang="en-US" dirty="0"/>
              <a:t>还是</a:t>
            </a:r>
            <a:r>
              <a:rPr lang="ru-RU" dirty="0"/>
              <a:t> переводится как "</a:t>
            </a:r>
            <a:r>
              <a:rPr lang="ru-RU" dirty="0" smtClean="0"/>
              <a:t>или“</a:t>
            </a:r>
            <a:r>
              <a:rPr lang="en-US" dirty="0" smtClean="0"/>
              <a:t> </a:t>
            </a:r>
            <a:r>
              <a:rPr lang="ru-RU" dirty="0" smtClean="0"/>
              <a:t>и используется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в вопросительных предложениях</a:t>
            </a:r>
            <a:r>
              <a:rPr lang="ru-RU" dirty="0"/>
              <a:t>, чтобы спросить </a:t>
            </a:r>
            <a:r>
              <a:rPr lang="ru-RU" dirty="0" smtClean="0"/>
              <a:t>«или </a:t>
            </a:r>
            <a:r>
              <a:rPr lang="ru-RU" dirty="0"/>
              <a:t>объект 1, или объект 2</a:t>
            </a:r>
            <a:r>
              <a:rPr lang="ru-RU" dirty="0" smtClean="0"/>
              <a:t>?»</a:t>
            </a:r>
          </a:p>
          <a:p>
            <a:r>
              <a:rPr lang="ru-RU" dirty="0"/>
              <a:t>В вопросительные </a:t>
            </a:r>
            <a:r>
              <a:rPr lang="ru-RU" dirty="0" smtClean="0"/>
              <a:t>предложения </a:t>
            </a:r>
            <a:r>
              <a:rPr lang="ru-RU" dirty="0"/>
              <a:t>с </a:t>
            </a:r>
            <a:r>
              <a:rPr lang="zh-CN" altLang="en-US" dirty="0"/>
              <a:t>还是</a:t>
            </a:r>
            <a:r>
              <a:rPr lang="ru-RU" dirty="0"/>
              <a:t> вопросительная частица </a:t>
            </a:r>
            <a:r>
              <a:rPr lang="zh-CN" altLang="en-US" u="sng" dirty="0"/>
              <a:t>吗</a:t>
            </a:r>
            <a:r>
              <a:rPr lang="ru-RU" u="sng" dirty="0"/>
              <a:t> </a:t>
            </a:r>
            <a:r>
              <a:rPr lang="ru-RU" dirty="0"/>
              <a:t> не добавляется, потому как на вопрос с </a:t>
            </a:r>
            <a:r>
              <a:rPr lang="zh-CN" altLang="en-US" dirty="0"/>
              <a:t>吗</a:t>
            </a:r>
            <a:r>
              <a:rPr lang="ru-RU" dirty="0"/>
              <a:t> </a:t>
            </a:r>
            <a:r>
              <a:rPr lang="ru-RU" dirty="0" smtClean="0"/>
              <a:t>следует </a:t>
            </a:r>
            <a:r>
              <a:rPr lang="ru-RU" dirty="0"/>
              <a:t>ответ "да" или "нет", но на вопрос с </a:t>
            </a:r>
            <a:r>
              <a:rPr lang="zh-CN" altLang="en-US" dirty="0"/>
              <a:t>还是</a:t>
            </a:r>
            <a:r>
              <a:rPr lang="ru-RU" dirty="0"/>
              <a:t> нужно ответить не "да-или-нет", а ответить "объект 1" или "объект 2".</a:t>
            </a:r>
          </a:p>
          <a:p>
            <a:pPr fontAlgn="ctr"/>
            <a:r>
              <a:rPr lang="ru-RU" dirty="0"/>
              <a:t>Субъект + Глагол + Объект 1 + </a:t>
            </a:r>
            <a:r>
              <a:rPr lang="zh-CN" altLang="en-US" dirty="0"/>
              <a:t>还是</a:t>
            </a:r>
            <a:r>
              <a:rPr lang="ru-RU" dirty="0"/>
              <a:t> + Объект </a:t>
            </a:r>
            <a:r>
              <a:rPr lang="ru-RU" dirty="0" smtClean="0"/>
              <a:t>2</a:t>
            </a:r>
          </a:p>
          <a:p>
            <a:pPr fontAlgn="ctr"/>
            <a:endParaRPr lang="ru-RU" dirty="0"/>
          </a:p>
          <a:p>
            <a:endParaRPr lang="ru-RU" sz="17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628800"/>
            <a:ext cx="4176465" cy="4968552"/>
          </a:xfrm>
        </p:spPr>
        <p:txBody>
          <a:bodyPr>
            <a:normAutofit/>
          </a:bodyPr>
          <a:lstStyle/>
          <a:p>
            <a:r>
              <a:rPr lang="zh-CN" altLang="en-US" dirty="0"/>
              <a:t>或者</a:t>
            </a:r>
            <a:r>
              <a:rPr lang="ru-RU" dirty="0"/>
              <a:t> переводится как </a:t>
            </a:r>
            <a:r>
              <a:rPr lang="ru-RU" dirty="0" smtClean="0"/>
              <a:t>«или» и может </a:t>
            </a:r>
            <a:r>
              <a:rPr lang="ru-RU" dirty="0"/>
              <a:t>использоваться </a:t>
            </a:r>
            <a:r>
              <a:rPr lang="ru-RU" u="sng" dirty="0">
                <a:hlinkClick r:id="rId3"/>
              </a:rPr>
              <a:t>в повествовательных предложениях</a:t>
            </a:r>
            <a:r>
              <a:rPr lang="ru-RU" dirty="0"/>
              <a:t>, "объект 1 или объект 2</a:t>
            </a:r>
            <a:r>
              <a:rPr lang="ru-RU" dirty="0" smtClean="0"/>
              <a:t>"</a:t>
            </a:r>
            <a:endParaRPr lang="ru-RU" dirty="0"/>
          </a:p>
          <a:p>
            <a:pPr fontAlgn="ctr"/>
            <a:r>
              <a:rPr lang="ru-RU" dirty="0"/>
              <a:t>Объект 1 + </a:t>
            </a:r>
            <a:r>
              <a:rPr lang="zh-CN" altLang="en-US" dirty="0"/>
              <a:t>或者</a:t>
            </a:r>
            <a:r>
              <a:rPr lang="ru-RU" dirty="0"/>
              <a:t> + Объект 2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5684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7624" y="1772816"/>
            <a:ext cx="4032448" cy="3672408"/>
          </a:xfrm>
        </p:spPr>
        <p:txBody>
          <a:bodyPr>
            <a:normAutofit/>
          </a:bodyPr>
          <a:lstStyle/>
          <a:p>
            <a:pPr fontAlgn="base"/>
            <a:r>
              <a:rPr lang="zh-CN" altLang="en-US" sz="4000" dirty="0">
                <a:solidFill>
                  <a:srgbClr val="0070C0"/>
                </a:solidFill>
              </a:rPr>
              <a:t>你想去北京还</a:t>
            </a:r>
            <a:r>
              <a:rPr lang="zh-CN" altLang="en-US" sz="4000" dirty="0" smtClean="0">
                <a:solidFill>
                  <a:srgbClr val="0070C0"/>
                </a:solidFill>
              </a:rPr>
              <a:t>是上海呢</a:t>
            </a:r>
            <a:r>
              <a:rPr lang="en-US" altLang="zh-CN" sz="4000" dirty="0" smtClean="0">
                <a:solidFill>
                  <a:srgbClr val="0070C0"/>
                </a:solidFill>
              </a:rPr>
              <a:t>?</a:t>
            </a:r>
            <a:r>
              <a:rPr lang="en-US" altLang="zh-CN" sz="4000" dirty="0" smtClean="0"/>
              <a:t> </a:t>
            </a:r>
            <a:endParaRPr lang="en-US" sz="4000" dirty="0" smtClean="0"/>
          </a:p>
          <a:p>
            <a:pPr marL="0" indent="0" fontAlgn="base">
              <a:buNone/>
            </a:pPr>
            <a:endParaRPr lang="en-US" altLang="zh-CN" sz="4000" dirty="0" smtClean="0"/>
          </a:p>
          <a:p>
            <a:r>
              <a:rPr lang="zh-CN" altLang="en-US" sz="4000" dirty="0">
                <a:solidFill>
                  <a:srgbClr val="0070C0"/>
                </a:solidFill>
              </a:rPr>
              <a:t>你 喜</a:t>
            </a:r>
            <a:r>
              <a:rPr lang="zh-CN" altLang="en-US" sz="4000" dirty="0" smtClean="0">
                <a:solidFill>
                  <a:srgbClr val="0070C0"/>
                </a:solidFill>
              </a:rPr>
              <a:t>欢 </a:t>
            </a:r>
            <a:r>
              <a:rPr lang="zh-CN" altLang="en-US" sz="4000" dirty="0">
                <a:solidFill>
                  <a:srgbClr val="0070C0"/>
                </a:solidFill>
              </a:rPr>
              <a:t>红</a:t>
            </a:r>
            <a:r>
              <a:rPr lang="zh-CN" altLang="en-US" sz="4000" dirty="0" smtClean="0">
                <a:solidFill>
                  <a:srgbClr val="0070C0"/>
                </a:solidFill>
              </a:rPr>
              <a:t>色还是绿</a:t>
            </a:r>
            <a:r>
              <a:rPr lang="zh-CN" altLang="en-US" sz="4000" dirty="0">
                <a:solidFill>
                  <a:srgbClr val="0070C0"/>
                </a:solidFill>
              </a:rPr>
              <a:t>色？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073" y="1772816"/>
            <a:ext cx="3528392" cy="5787471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rgbClr val="0070C0"/>
                </a:solidFill>
              </a:rPr>
              <a:t>我想去北京或者上</a:t>
            </a:r>
            <a:r>
              <a:rPr lang="zh-CN" altLang="en-US" sz="4000" dirty="0" smtClean="0">
                <a:solidFill>
                  <a:srgbClr val="0070C0"/>
                </a:solidFill>
              </a:rPr>
              <a:t>海</a:t>
            </a:r>
            <a:endParaRPr lang="en-US" altLang="zh-CN" sz="4000" dirty="0" smtClean="0">
              <a:solidFill>
                <a:srgbClr val="0070C0"/>
              </a:solidFill>
            </a:endParaRPr>
          </a:p>
          <a:p>
            <a:endParaRPr lang="en-US" sz="4000" dirty="0">
              <a:solidFill>
                <a:srgbClr val="0070C0"/>
              </a:solidFill>
            </a:endParaRPr>
          </a:p>
          <a:p>
            <a:r>
              <a:rPr lang="zh-CN" altLang="en-US" sz="4000" dirty="0" smtClean="0">
                <a:solidFill>
                  <a:srgbClr val="0070C0"/>
                </a:solidFill>
              </a:rPr>
              <a:t>我明天或者后天会去北</a:t>
            </a:r>
            <a:r>
              <a:rPr lang="zh-CN" altLang="en-US" sz="4000" dirty="0">
                <a:solidFill>
                  <a:srgbClr val="0070C0"/>
                </a:solidFill>
              </a:rPr>
              <a:t>京。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669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4110"/>
            <a:ext cx="7634808" cy="611725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</a:t>
            </a:r>
            <a:r>
              <a:rPr lang="ru-RU" b="1" dirty="0" smtClean="0">
                <a:solidFill>
                  <a:srgbClr val="0070C0"/>
                </a:solidFill>
              </a:rPr>
              <a:t>       </a:t>
            </a:r>
            <a:r>
              <a:rPr lang="ru-RU" b="1" dirty="0" smtClean="0">
                <a:solidFill>
                  <a:schemeClr val="tx1"/>
                </a:solidFill>
              </a:rPr>
              <a:t>Вставьте </a:t>
            </a:r>
            <a:r>
              <a:rPr lang="zh-CN" altLang="en-US" b="1" dirty="0" smtClean="0">
                <a:solidFill>
                  <a:schemeClr val="tx1"/>
                </a:solidFill>
              </a:rPr>
              <a:t>还是</a:t>
            </a:r>
            <a:r>
              <a:rPr lang="en-US" altLang="zh-CN" b="1" dirty="0" smtClean="0">
                <a:solidFill>
                  <a:schemeClr val="tx1"/>
                </a:solidFill>
              </a:rPr>
              <a:t>/</a:t>
            </a:r>
            <a:r>
              <a:rPr lang="zh-CN" altLang="en-US" b="1" dirty="0" smtClean="0">
                <a:solidFill>
                  <a:schemeClr val="tx1"/>
                </a:solidFill>
              </a:rPr>
              <a:t>或者</a:t>
            </a:r>
            <a:r>
              <a:rPr lang="en-US" altLang="zh-CN" b="1" dirty="0" smtClean="0">
                <a:solidFill>
                  <a:srgbClr val="0070C0"/>
                </a:solidFill>
              </a:rPr>
              <a:t/>
            </a:r>
            <a:br>
              <a:rPr lang="en-US" altLang="zh-CN" b="1" dirty="0" smtClean="0">
                <a:solidFill>
                  <a:srgbClr val="0070C0"/>
                </a:solidFill>
              </a:rPr>
            </a:br>
            <a:r>
              <a:rPr lang="zh-CN" altLang="en-US" sz="4000" b="1" dirty="0" smtClean="0">
                <a:solidFill>
                  <a:srgbClr val="0070C0"/>
                </a:solidFill>
              </a:rPr>
              <a:t>他上年 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________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下年有课。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/>
            </a:r>
            <a:br>
              <a:rPr lang="en-US" altLang="zh-CN" sz="4000" b="1" dirty="0" smtClean="0">
                <a:solidFill>
                  <a:srgbClr val="0070C0"/>
                </a:solidFill>
              </a:rPr>
            </a:br>
            <a:r>
              <a:rPr lang="zh-CN" altLang="en-US" sz="4000" b="1" dirty="0" smtClean="0">
                <a:solidFill>
                  <a:srgbClr val="0070C0"/>
                </a:solidFill>
              </a:rPr>
              <a:t>你要看中国电影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________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美国电影？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/>
            </a:r>
            <a:br>
              <a:rPr lang="en-US" altLang="zh-CN" sz="4000" b="1" dirty="0" smtClean="0">
                <a:solidFill>
                  <a:srgbClr val="0070C0"/>
                </a:solidFill>
              </a:rPr>
            </a:br>
            <a:r>
              <a:rPr lang="zh-CN" altLang="en-US" sz="4000" b="1" dirty="0" smtClean="0">
                <a:solidFill>
                  <a:srgbClr val="0070C0"/>
                </a:solidFill>
              </a:rPr>
              <a:t>这条裤子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_________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那条裤子都可以。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/>
            </a:r>
            <a:br>
              <a:rPr lang="en-US" altLang="zh-CN" sz="4000" b="1" dirty="0" smtClean="0">
                <a:solidFill>
                  <a:srgbClr val="0070C0"/>
                </a:solidFill>
              </a:rPr>
            </a:br>
            <a:r>
              <a:rPr lang="zh-CN" altLang="en-US" sz="4000" b="1" dirty="0">
                <a:solidFill>
                  <a:srgbClr val="0070C0"/>
                </a:solidFill>
              </a:rPr>
              <a:t>你喜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欢吃李子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________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梨子？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/>
            </a:r>
            <a:br>
              <a:rPr lang="en-US" altLang="zh-CN" sz="4000" b="1" dirty="0" smtClean="0">
                <a:solidFill>
                  <a:srgbClr val="0070C0"/>
                </a:solidFill>
              </a:rPr>
            </a:br>
            <a:r>
              <a:rPr lang="zh-CN" altLang="en-US" sz="4000" b="1" dirty="0">
                <a:solidFill>
                  <a:srgbClr val="0070C0"/>
                </a:solidFill>
              </a:rPr>
              <a:t>我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们坐火车去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________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坐汽车去。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/>
            </a:r>
            <a:br>
              <a:rPr lang="en-US" altLang="zh-CN" sz="4000" b="1" dirty="0" smtClean="0">
                <a:solidFill>
                  <a:srgbClr val="0070C0"/>
                </a:solidFill>
              </a:rPr>
            </a:br>
            <a:r>
              <a:rPr lang="zh-CN" altLang="en-US" sz="4000" b="1" dirty="0" smtClean="0">
                <a:solidFill>
                  <a:srgbClr val="0070C0"/>
                </a:solidFill>
              </a:rPr>
              <a:t>买洗衣机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________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冰箱，那个便宜？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076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3275</TotalTime>
  <Words>72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Легкий дым</vt:lpstr>
      <vt:lpstr>Слайд 1</vt:lpstr>
      <vt:lpstr>Слайд 2</vt:lpstr>
      <vt:lpstr>还是    或者</vt:lpstr>
      <vt:lpstr>Слайд 4</vt:lpstr>
      <vt:lpstr>               Вставьте 还是/或者 他上年  ________下年有课。 你要看中国电影________美国电影？ 这条裤子_________那条裤子都可以。 你喜欢吃李子________梨子？ 我们坐火车去________坐汽车去。 买洗衣机________冰箱，那个便宜？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Существительные, выражающие местоположение 上、下、左、右、前、后、东、西、南、北、中</dc:title>
  <dc:creator>Пользователь</dc:creator>
  <cp:lastModifiedBy>100nout.by</cp:lastModifiedBy>
  <cp:revision>30</cp:revision>
  <dcterms:created xsi:type="dcterms:W3CDTF">2020-07-04T07:13:04Z</dcterms:created>
  <dcterms:modified xsi:type="dcterms:W3CDTF">2021-04-25T18:11:30Z</dcterms:modified>
</cp:coreProperties>
</file>