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9" r:id="rId9"/>
    <p:sldId id="271" r:id="rId10"/>
    <p:sldId id="270" r:id="rId11"/>
    <p:sldId id="272" r:id="rId12"/>
    <p:sldId id="275" r:id="rId13"/>
    <p:sldId id="274" r:id="rId14"/>
    <p:sldId id="264" r:id="rId15"/>
    <p:sldId id="273" r:id="rId16"/>
    <p:sldId id="266" r:id="rId17"/>
    <p:sldId id="265" r:id="rId18"/>
    <p:sldId id="267" r:id="rId19"/>
    <p:sldId id="268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91A5C-3913-4CCA-9CAC-E1ED6826746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3B40A-DFB8-43A7-B3EC-87D2482987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73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B40A-DFB8-43A7-B3EC-87D2482987B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gif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500034" y="285728"/>
            <a:ext cx="4071966" cy="300039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9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朋友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85720" y="500042"/>
            <a:ext cx="7786742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9600" dirty="0" smtClean="0">
                <a:solidFill>
                  <a:srgbClr val="00B0F0"/>
                </a:solidFill>
                <a:ea typeface="KaiTi"/>
              </a:rPr>
              <a:t/>
            </a:r>
            <a:br>
              <a:rPr lang="ru-RU" sz="9600" dirty="0" smtClean="0">
                <a:solidFill>
                  <a:srgbClr val="00B0F0"/>
                </a:solidFill>
                <a:ea typeface="KaiTi"/>
              </a:rPr>
            </a:br>
            <a:r>
              <a:rPr lang="ru-RU" sz="9600" dirty="0" smtClean="0">
                <a:solidFill>
                  <a:srgbClr val="00B0F0"/>
                </a:solidFill>
                <a:ea typeface="KaiTi"/>
              </a:rPr>
              <a:t>shēngqì</a:t>
            </a:r>
          </a:p>
          <a:p>
            <a:pPr algn="ctr"/>
            <a:r>
              <a:rPr lang="ru-RU" sz="9600" dirty="0" smtClean="0">
                <a:solidFill>
                  <a:srgbClr val="00B0F0"/>
                </a:solidFill>
                <a:ea typeface="KaiTi"/>
              </a:rPr>
              <a:t>сердиться</a:t>
            </a:r>
            <a:endParaRPr lang="ru-RU" sz="9600" dirty="0" smtClean="0">
              <a:solidFill>
                <a:srgbClr val="00B0F0"/>
              </a:solidFill>
            </a:endParaRP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285728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rgbClr val="00B0F0"/>
                </a:solidFill>
                <a:ea typeface="KaiTi"/>
              </a:rPr>
              <a:t>生气</a:t>
            </a:r>
            <a:endParaRPr lang="ru-RU" sz="13000" dirty="0"/>
          </a:p>
        </p:txBody>
      </p:sp>
      <p:pic>
        <p:nvPicPr>
          <p:cNvPr id="5" name="Рисунок 4" descr="ssora-i-konflikt-animatsionnaya-kartinka-001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3818085"/>
            <a:ext cx="2286016" cy="303991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642918"/>
            <a:ext cx="771530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9600" dirty="0" smtClean="0">
                <a:solidFill>
                  <a:srgbClr val="FFFF00"/>
                </a:solidFill>
                <a:ea typeface="KaiTi"/>
              </a:rPr>
              <a:t/>
            </a:r>
            <a:br>
              <a:rPr lang="ru-RU" sz="9600" dirty="0" smtClean="0">
                <a:solidFill>
                  <a:srgbClr val="FFFF00"/>
                </a:solidFill>
                <a:ea typeface="KaiTi"/>
              </a:rPr>
            </a:br>
            <a:r>
              <a:rPr lang="ru-RU" sz="9600" dirty="0" smtClean="0">
                <a:solidFill>
                  <a:srgbClr val="FFFF00"/>
                </a:solidFill>
                <a:ea typeface="KaiTi"/>
              </a:rPr>
              <a:t>chǎojià</a:t>
            </a:r>
            <a:br>
              <a:rPr lang="ru-RU" sz="9600" dirty="0" smtClean="0">
                <a:solidFill>
                  <a:srgbClr val="FFFF00"/>
                </a:solidFill>
                <a:ea typeface="KaiTi"/>
              </a:rPr>
            </a:br>
            <a:r>
              <a:rPr lang="ru-RU" sz="9600" dirty="0" smtClean="0">
                <a:solidFill>
                  <a:srgbClr val="FFFF00"/>
                </a:solidFill>
                <a:ea typeface="KaiTi"/>
              </a:rPr>
              <a:t>ссориться</a:t>
            </a:r>
            <a:endParaRPr lang="ru-RU" sz="9600" dirty="0" smtClean="0">
              <a:solidFill>
                <a:srgbClr val="FFFF00"/>
              </a:solidFill>
            </a:endParaRP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571480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rgbClr val="FFFF00"/>
                </a:solidFill>
                <a:ea typeface="KaiTi"/>
              </a:rPr>
              <a:t>吵架</a:t>
            </a:r>
            <a:endParaRPr lang="ru-RU" sz="13000" dirty="0" smtClean="0">
              <a:solidFill>
                <a:schemeClr val="bg1"/>
              </a:solidFill>
            </a:endParaRPr>
          </a:p>
        </p:txBody>
      </p:sp>
      <p:pic>
        <p:nvPicPr>
          <p:cNvPr id="5" name="Рисунок 4" descr="ssora-i-konflikt-animatsionnaya-kartinka-001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1643042" cy="182560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175" y="4857761"/>
            <a:ext cx="3005825" cy="200024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214282" y="0"/>
            <a:ext cx="7572428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72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sz="7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qīpiàn</a:t>
            </a:r>
          </a:p>
          <a:p>
            <a:pPr algn="ctr"/>
            <a:r>
              <a:rPr lang="ru-RU" sz="7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обманывать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428604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欺骗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57224" y="571480"/>
            <a:ext cx="735811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7200" dirty="0" smtClean="0">
              <a:solidFill>
                <a:srgbClr val="FFFF00"/>
              </a:solidFill>
            </a:endParaRPr>
          </a:p>
          <a:p>
            <a:pPr algn="ctr"/>
            <a:endParaRPr lang="ru-RU" sz="7200" dirty="0" smtClean="0">
              <a:solidFill>
                <a:srgbClr val="FFFF00"/>
              </a:solidFill>
            </a:endParaRPr>
          </a:p>
          <a:p>
            <a:pPr algn="ctr"/>
            <a:r>
              <a:rPr lang="ru-RU" sz="7200" dirty="0" smtClean="0">
                <a:solidFill>
                  <a:srgbClr val="FFFF00"/>
                </a:solidFill>
              </a:rPr>
              <a:t>xīnqíng</a:t>
            </a:r>
          </a:p>
          <a:p>
            <a:pPr algn="ctr"/>
            <a:r>
              <a:rPr lang="ru-RU" sz="7200" dirty="0" smtClean="0">
                <a:solidFill>
                  <a:srgbClr val="FFFF00"/>
                </a:solidFill>
              </a:rPr>
              <a:t>настроение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785794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rgbClr val="FFFF00"/>
                </a:solidFill>
              </a:rPr>
              <a:t>心情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571480"/>
            <a:ext cx="7643866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r>
              <a:rPr lang="ru-RU" sz="7200" dirty="0" smtClean="0">
                <a:solidFill>
                  <a:srgbClr val="FFFF00"/>
                </a:solidFill>
                <a:ea typeface="KaiTi"/>
              </a:rPr>
              <a:t/>
            </a:r>
            <a:br>
              <a:rPr lang="ru-RU" sz="7200" dirty="0" smtClean="0">
                <a:solidFill>
                  <a:srgbClr val="FFFF00"/>
                </a:solidFill>
                <a:ea typeface="KaiTi"/>
              </a:rPr>
            </a:br>
            <a:r>
              <a:rPr lang="ru-RU" sz="7200" dirty="0" smtClean="0">
                <a:solidFill>
                  <a:srgbClr val="FFFF00"/>
                </a:solidFill>
                <a:ea typeface="KaiTi"/>
              </a:rPr>
              <a:t>kāi wánxiào</a:t>
            </a:r>
            <a:br>
              <a:rPr lang="ru-RU" sz="7200" dirty="0" smtClean="0">
                <a:solidFill>
                  <a:srgbClr val="FFFF00"/>
                </a:solidFill>
                <a:ea typeface="KaiTi"/>
              </a:rPr>
            </a:br>
            <a:r>
              <a:rPr lang="ru-RU" sz="7200" dirty="0" smtClean="0">
                <a:solidFill>
                  <a:srgbClr val="FFFF00"/>
                </a:solidFill>
                <a:ea typeface="KaiTi"/>
              </a:rPr>
              <a:t>шутить, подшучивать</a:t>
            </a:r>
            <a:br>
              <a:rPr lang="ru-RU" sz="7200" dirty="0" smtClean="0">
                <a:solidFill>
                  <a:srgbClr val="FFFF00"/>
                </a:solidFill>
                <a:ea typeface="KaiTi"/>
              </a:rPr>
            </a:b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857232"/>
            <a:ext cx="38779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FFFF00"/>
                </a:solidFill>
                <a:ea typeface="KaiTi"/>
              </a:rPr>
              <a:t>开玩笑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85786" y="357166"/>
            <a:ext cx="7643866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endParaRPr lang="ru-RU" sz="13000" dirty="0" smtClean="0">
              <a:ea typeface="KaiTi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130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  <a:t/>
            </a:r>
            <a:br>
              <a:rPr lang="ru-RU" sz="130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</a:br>
            <a:r>
              <a:rPr lang="ru-RU" sz="72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  <a:t>yōumògǎn</a:t>
            </a:r>
            <a:br>
              <a:rPr lang="ru-RU" sz="72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</a:br>
            <a:r>
              <a:rPr lang="ru-RU" sz="72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  <a:t>чувство юмора</a:t>
            </a:r>
            <a:r>
              <a:rPr lang="ru-RU" sz="7200" dirty="0" smtClean="0">
                <a:ea typeface="KaiTi"/>
              </a:rPr>
              <a:t/>
            </a:r>
            <a:br>
              <a:rPr lang="ru-RU" sz="7200" dirty="0" smtClean="0">
                <a:ea typeface="KaiTi"/>
              </a:rPr>
            </a:b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714356"/>
            <a:ext cx="5186035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KaiTi"/>
              </a:rPr>
              <a:t>幽默感</a:t>
            </a:r>
            <a:endParaRPr lang="ru-RU" sz="13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571480"/>
            <a:ext cx="807249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endParaRPr lang="ru-RU" sz="1000" dirty="0" smtClean="0">
              <a:ea typeface="KaiTi"/>
            </a:endParaRPr>
          </a:p>
          <a:p>
            <a:pPr algn="ctr">
              <a:defRPr/>
            </a:pPr>
            <a:r>
              <a:rPr lang="ru-RU" sz="7200" dirty="0" smtClean="0">
                <a:solidFill>
                  <a:srgbClr val="7030A0"/>
                </a:solidFill>
                <a:ea typeface="KaiTi"/>
              </a:rPr>
              <a:t/>
            </a:r>
            <a:br>
              <a:rPr lang="ru-RU" sz="7200" dirty="0" smtClean="0">
                <a:solidFill>
                  <a:srgbClr val="7030A0"/>
                </a:solidFill>
                <a:ea typeface="KaiTi"/>
              </a:rPr>
            </a:br>
            <a:r>
              <a:rPr lang="ru-RU" sz="7200" dirty="0" err="1" smtClean="0">
                <a:solidFill>
                  <a:srgbClr val="7030A0"/>
                </a:solidFill>
                <a:ea typeface="KaiTi"/>
              </a:rPr>
              <a:t>mèngxiǎng</a:t>
            </a:r>
            <a:r>
              <a:rPr lang="ru-RU" sz="7200" dirty="0" smtClean="0">
                <a:solidFill>
                  <a:srgbClr val="7030A0"/>
                </a:solidFill>
                <a:ea typeface="KaiTi"/>
              </a:rPr>
              <a:t/>
            </a:r>
            <a:br>
              <a:rPr lang="ru-RU" sz="7200" dirty="0" smtClean="0">
                <a:solidFill>
                  <a:srgbClr val="7030A0"/>
                </a:solidFill>
                <a:ea typeface="KaiTi"/>
              </a:rPr>
            </a:br>
            <a:r>
              <a:rPr lang="ru-RU" sz="7200" dirty="0" smtClean="0">
                <a:solidFill>
                  <a:srgbClr val="7030A0"/>
                </a:solidFill>
                <a:ea typeface="KaiTi"/>
              </a:rPr>
              <a:t>мечта</a:t>
            </a:r>
            <a:r>
              <a:rPr lang="ru-RU" sz="7200" dirty="0" smtClean="0">
                <a:ea typeface="KaiTi"/>
              </a:rPr>
              <a:t/>
            </a:r>
            <a:br>
              <a:rPr lang="ru-RU" sz="7200" dirty="0" smtClean="0">
                <a:ea typeface="KaiTi"/>
              </a:rPr>
            </a:b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142984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7030A0"/>
                </a:solidFill>
                <a:ea typeface="KaiTi"/>
              </a:rPr>
              <a:t>梦想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526" y="4929197"/>
            <a:ext cx="2898474" cy="1928803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214282" y="357166"/>
            <a:ext cx="771530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r>
              <a:rPr lang="ru-RU" sz="7200" dirty="0" smtClean="0">
                <a:solidFill>
                  <a:srgbClr val="00B0F0"/>
                </a:solidFill>
                <a:ea typeface="KaiTi"/>
              </a:rPr>
              <a:t> </a:t>
            </a:r>
            <a:br>
              <a:rPr lang="ru-RU" sz="7200" dirty="0" smtClean="0">
                <a:solidFill>
                  <a:srgbClr val="00B0F0"/>
                </a:solidFill>
                <a:ea typeface="KaiTi"/>
              </a:rPr>
            </a:br>
            <a:r>
              <a:rPr lang="ru-RU" sz="7200" dirty="0" smtClean="0">
                <a:solidFill>
                  <a:srgbClr val="00B0F0"/>
                </a:solidFill>
                <a:ea typeface="KaiTi"/>
              </a:rPr>
              <a:t>bàng</a:t>
            </a:r>
            <a:br>
              <a:rPr lang="ru-RU" sz="7200" dirty="0" smtClean="0">
                <a:solidFill>
                  <a:srgbClr val="00B0F0"/>
                </a:solidFill>
                <a:ea typeface="KaiTi"/>
              </a:rPr>
            </a:br>
            <a:r>
              <a:rPr lang="ru-RU" sz="7200" dirty="0" smtClean="0">
                <a:solidFill>
                  <a:srgbClr val="00B0F0"/>
                </a:solidFill>
                <a:ea typeface="KaiTi"/>
              </a:rPr>
              <a:t>отличный</a:t>
            </a:r>
            <a:r>
              <a:rPr lang="ru-RU" sz="7200" dirty="0" smtClean="0">
                <a:ea typeface="KaiTi"/>
              </a:rPr>
              <a:t/>
            </a:r>
            <a:br>
              <a:rPr lang="ru-RU" sz="7200" dirty="0" smtClean="0">
                <a:ea typeface="KaiTi"/>
              </a:rPr>
            </a:b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714356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00B0F0"/>
                </a:solidFill>
                <a:ea typeface="KaiTi"/>
              </a:rPr>
              <a:t>棒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71472" y="571480"/>
            <a:ext cx="8001056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r>
              <a:rPr lang="ru-RU" sz="7200" dirty="0" smtClean="0">
                <a:latin typeface="+mj-lt"/>
                <a:ea typeface="KaiTi"/>
              </a:rPr>
              <a:t/>
            </a:r>
            <a:br>
              <a:rPr lang="ru-RU" sz="7200" dirty="0" smtClean="0">
                <a:latin typeface="+mj-lt"/>
                <a:ea typeface="KaiTi"/>
              </a:rPr>
            </a:br>
            <a:endParaRPr lang="ru-RU" sz="7200" dirty="0" smtClean="0">
              <a:latin typeface="+mj-lt"/>
              <a:ea typeface="KaiTi"/>
            </a:endParaRPr>
          </a:p>
          <a:p>
            <a:pPr algn="ctr">
              <a:defRPr/>
            </a:pP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KaiTi"/>
              </a:rPr>
              <a:t>gàosu</a:t>
            </a:r>
            <a:b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KaiTi"/>
              </a:rPr>
            </a:b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KaiTi"/>
              </a:rPr>
              <a:t>сказать</a:t>
            </a:r>
            <a:r>
              <a:rPr lang="ru-RU" sz="7200" dirty="0" smtClean="0">
                <a:solidFill>
                  <a:srgbClr val="0070C0"/>
                </a:solidFill>
                <a:latin typeface="+mj-lt"/>
                <a:ea typeface="KaiTi"/>
              </a:rPr>
              <a:t/>
            </a:r>
            <a:br>
              <a:rPr lang="ru-RU" sz="7200" dirty="0" smtClean="0">
                <a:solidFill>
                  <a:srgbClr val="0070C0"/>
                </a:solidFill>
                <a:latin typeface="+mj-lt"/>
                <a:ea typeface="KaiTi"/>
              </a:rPr>
            </a:br>
            <a:endParaRPr lang="ru-RU" sz="7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857232"/>
            <a:ext cx="3518912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KaiTi"/>
              </a:rPr>
              <a:t>告诉</a:t>
            </a:r>
            <a:r>
              <a:rPr lang="ru-RU" sz="6600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KaiTi"/>
              </a:rPr>
              <a:t/>
            </a:r>
            <a:br>
              <a:rPr lang="ru-RU" sz="6600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KaiTi"/>
              </a:rPr>
            </a:b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7166"/>
            <a:ext cx="7386662" cy="12271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14348" y="571480"/>
            <a:ext cx="807249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endParaRPr lang="ru-RU" sz="7200" dirty="0" smtClean="0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ru-RU" sz="7200" dirty="0" err="1" smtClean="0">
                <a:solidFill>
                  <a:srgbClr val="00B0F0"/>
                </a:solidFill>
                <a:ea typeface="KaiTi"/>
              </a:rPr>
              <a:t>bāngzhù</a:t>
            </a:r>
            <a:r>
              <a:rPr lang="ru-RU" sz="7200" dirty="0" smtClean="0">
                <a:solidFill>
                  <a:srgbClr val="00B0F0"/>
                </a:solidFill>
                <a:ea typeface="KaiTi"/>
              </a:rPr>
              <a:t/>
            </a:r>
            <a:br>
              <a:rPr lang="ru-RU" sz="7200" dirty="0" smtClean="0">
                <a:solidFill>
                  <a:srgbClr val="00B0F0"/>
                </a:solidFill>
                <a:ea typeface="KaiTi"/>
              </a:rPr>
            </a:br>
            <a:r>
              <a:rPr lang="ru-RU" sz="7200" dirty="0" smtClean="0">
                <a:solidFill>
                  <a:srgbClr val="00B0F0"/>
                </a:solidFill>
                <a:ea typeface="KaiTi"/>
              </a:rPr>
              <a:t>помогать</a:t>
            </a:r>
            <a:endParaRPr lang="ru-RU" sz="7200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928670"/>
            <a:ext cx="35719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0" dirty="0" smtClean="0">
                <a:solidFill>
                  <a:srgbClr val="00B0F0"/>
                </a:solidFill>
              </a:rPr>
              <a:t>帮助</a:t>
            </a:r>
            <a:endParaRPr lang="ru-RU" sz="13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071546"/>
            <a:ext cx="76438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7200" b="1" dirty="0" smtClean="0">
                <a:latin typeface="KaiTi" pitchFamily="49" charset="-122"/>
                <a:ea typeface="KaiTi" pitchFamily="49" charset="-122"/>
              </a:rPr>
              <a:t/>
            </a:r>
            <a:br>
              <a:rPr lang="ru-RU" altLang="zh-CN" sz="7200" b="1" dirty="0" smtClean="0">
                <a:latin typeface="KaiTi" pitchFamily="49" charset="-122"/>
                <a:ea typeface="KaiTi" pitchFamily="49" charset="-122"/>
              </a:rPr>
            </a:br>
            <a:r>
              <a:rPr lang="ru-RU" altLang="zh-CN" sz="7200" b="1" dirty="0" smtClean="0">
                <a:latin typeface="KaiTi" pitchFamily="49" charset="-122"/>
                <a:ea typeface="KaiTi" pitchFamily="49" charset="-122"/>
              </a:rPr>
              <a:t> </a:t>
            </a:r>
          </a:p>
          <a:p>
            <a:pPr algn="ctr"/>
            <a:r>
              <a:rPr lang="ru-RU" altLang="zh-CN" sz="7200" b="1" i="1" dirty="0" smtClean="0">
                <a:solidFill>
                  <a:srgbClr val="0070C0"/>
                </a:solidFill>
                <a:ea typeface="KaiTi" pitchFamily="49" charset="-122"/>
                <a:cs typeface="Times New Roman" pitchFamily="18" charset="0"/>
              </a:rPr>
              <a:t>qíngyì wújià</a:t>
            </a:r>
            <a:r>
              <a:rPr lang="ru-RU" altLang="zh-CN" sz="7200" dirty="0" smtClean="0">
                <a:latin typeface="Times New Roman" pitchFamily="18" charset="0"/>
                <a:ea typeface="KaiTi" pitchFamily="49" charset="-122"/>
                <a:cs typeface="Times New Roman" pitchFamily="18" charset="0"/>
              </a:rPr>
              <a:t/>
            </a:r>
            <a:br>
              <a:rPr lang="ru-RU" altLang="zh-CN" sz="7200" dirty="0" smtClean="0">
                <a:latin typeface="Times New Roman" pitchFamily="18" charset="0"/>
                <a:ea typeface="KaiTi" pitchFamily="49" charset="-122"/>
                <a:cs typeface="Times New Roman" pitchFamily="18" charset="0"/>
              </a:rPr>
            </a:br>
            <a:r>
              <a:rPr lang="ru-RU" altLang="zh-CN" sz="7200" dirty="0" smtClean="0">
                <a:latin typeface="Times New Roman" pitchFamily="18" charset="0"/>
                <a:ea typeface="KaiTi" pitchFamily="49" charset="-122"/>
                <a:cs typeface="Times New Roman" pitchFamily="18" charset="0"/>
              </a:rPr>
              <a:t> </a:t>
            </a:r>
            <a:r>
              <a:rPr lang="ru-RU" altLang="zh-CN" sz="7200" b="1" dirty="0" smtClean="0">
                <a:solidFill>
                  <a:srgbClr val="7030A0"/>
                </a:solidFill>
                <a:latin typeface="Monotype Corsiva" pitchFamily="66" charset="0"/>
                <a:ea typeface="KaiTi" pitchFamily="49" charset="-122"/>
                <a:cs typeface="Times New Roman" pitchFamily="18" charset="0"/>
              </a:rPr>
              <a:t>Не имей сто рублей, </a:t>
            </a:r>
            <a:br>
              <a:rPr lang="ru-RU" altLang="zh-CN" sz="7200" b="1" dirty="0" smtClean="0">
                <a:solidFill>
                  <a:srgbClr val="7030A0"/>
                </a:solidFill>
                <a:latin typeface="Monotype Corsiva" pitchFamily="66" charset="0"/>
                <a:ea typeface="KaiTi" pitchFamily="49" charset="-122"/>
                <a:cs typeface="Times New Roman" pitchFamily="18" charset="0"/>
              </a:rPr>
            </a:br>
            <a:r>
              <a:rPr lang="ru-RU" altLang="zh-CN" sz="7200" b="1" dirty="0" smtClean="0">
                <a:solidFill>
                  <a:srgbClr val="7030A0"/>
                </a:solidFill>
                <a:latin typeface="Monotype Corsiva" pitchFamily="66" charset="0"/>
                <a:ea typeface="KaiTi" pitchFamily="49" charset="-122"/>
                <a:cs typeface="Times New Roman" pitchFamily="18" charset="0"/>
              </a:rPr>
              <a:t>а имей сто друзей</a:t>
            </a:r>
            <a:endParaRPr lang="ru-RU" sz="7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642918"/>
            <a:ext cx="7358114" cy="2357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1000" b="1" dirty="0" smtClean="0">
                <a:latin typeface="KaiTi" pitchFamily="49" charset="-122"/>
                <a:ea typeface="KaiTi" pitchFamily="49" charset="-122"/>
              </a:rPr>
              <a:t>情义无价</a:t>
            </a:r>
            <a:endParaRPr lang="ru-RU" sz="11000" dirty="0" smtClean="0">
              <a:solidFill>
                <a:srgbClr val="00B05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spasibo-za-prosmotr-20-ga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5000636"/>
            <a:ext cx="3286148" cy="1546077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2133584" y="1129739"/>
            <a:ext cx="4929222" cy="442915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ea typeface="KaiTi"/>
              </a:rPr>
              <a:t/>
            </a:r>
            <a:br>
              <a:rPr lang="ru-RU" sz="1000" dirty="0" smtClean="0">
                <a:ea typeface="KaiTi"/>
              </a:rPr>
            </a:br>
            <a:endParaRPr lang="ru-RU" sz="7200" dirty="0" smtClean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928670"/>
            <a:ext cx="35719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3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285860"/>
            <a:ext cx="585791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</a:rPr>
              <a:t>谢谢</a:t>
            </a:r>
            <a:r>
              <a:rPr lang="ru-RU" altLang="ja-JP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</a:rPr>
              <a:t>!</a:t>
            </a:r>
          </a:p>
          <a:p>
            <a:pPr algn="ctr"/>
            <a:endParaRPr lang="en-US" sz="48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</a:endParaRPr>
          </a:p>
          <a:p>
            <a:pPr algn="ctr"/>
            <a:r>
              <a:rPr lang="ru-RU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</a:rPr>
              <a:t>Спасибо за внимание!</a:t>
            </a:r>
            <a:endParaRPr lang="ru-RU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</a:endParaRPr>
          </a:p>
        </p:txBody>
      </p:sp>
      <p:pic>
        <p:nvPicPr>
          <p:cNvPr id="6" name="Рисунок 5" descr="spasibo7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3429027"/>
            <a:ext cx="2786050" cy="3714733"/>
          </a:xfrm>
          <a:prstGeom prst="rect">
            <a:avLst/>
          </a:prstGeom>
        </p:spPr>
      </p:pic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142976" y="285728"/>
            <a:ext cx="6929486" cy="450059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13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aiTi" pitchFamily="49" charset="-122"/>
                <a:ea typeface="KaiTi" pitchFamily="49" charset="-122"/>
              </a:rPr>
              <a:t>复习</a:t>
            </a:r>
            <a:endParaRPr lang="ru-RU" altLang="zh-CN" sz="13000" b="1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>
              <a:defRPr/>
            </a:pPr>
            <a:r>
              <a:rPr lang="zh-CN" altLang="en-US" sz="13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aiTi" pitchFamily="49" charset="-122"/>
                <a:ea typeface="KaiTi" pitchFamily="49" charset="-122"/>
              </a:rPr>
              <a:t>生词</a:t>
            </a:r>
            <a:endParaRPr lang="ru-RU" sz="13000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71472" y="357166"/>
            <a:ext cx="8001056" cy="621510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/>
            <a:r>
              <a:rPr lang="ru-RU" altLang="en-US" sz="1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真正</a:t>
            </a:r>
          </a:p>
          <a:p>
            <a:pPr algn="ctr" fontAlgn="t"/>
            <a:r>
              <a:rPr lang="ru-RU" alt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zhēnzhèng</a:t>
            </a:r>
          </a:p>
          <a:p>
            <a:pPr algn="ctr" fontAlgn="t"/>
            <a:r>
              <a:rPr lang="ru-RU" alt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настоящий</a:t>
            </a:r>
          </a:p>
          <a:p>
            <a:pPr algn="ctr" fontAlgn="t"/>
            <a:r>
              <a:rPr lang="ru-RU" alt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истинный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Б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4323" y="0"/>
            <a:ext cx="2479677" cy="1857364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723872" y="581004"/>
            <a:ext cx="7634342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t"/>
            <a:r>
              <a:rPr lang="ru-RU" altLang="en-US" sz="1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得罪</a:t>
            </a:r>
          </a:p>
          <a:p>
            <a:pPr algn="ctr" fontAlgn="t"/>
            <a:r>
              <a:rPr lang="ru-RU" altLang="en-US" sz="8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dézuì</a:t>
            </a:r>
          </a:p>
          <a:p>
            <a:pPr algn="ctr" fontAlgn="t"/>
            <a:r>
              <a:rPr lang="ru-RU" altLang="en-US" sz="8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KaiTi" pitchFamily="49" charset="-122"/>
              </a:rPr>
              <a:t>обижать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571480"/>
            <a:ext cx="7643866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3000" dirty="0" smtClean="0">
                <a:solidFill>
                  <a:srgbClr val="002060"/>
                </a:solidFill>
                <a:ea typeface="KaiTi"/>
              </a:rPr>
              <a:t>夸</a:t>
            </a:r>
            <a:r>
              <a:rPr lang="ru-RU" sz="9600" dirty="0" smtClean="0">
                <a:solidFill>
                  <a:srgbClr val="002060"/>
                </a:solidFill>
                <a:ea typeface="KaiTi"/>
              </a:rPr>
              <a:t>  </a:t>
            </a:r>
          </a:p>
          <a:p>
            <a:pPr algn="ctr"/>
            <a:r>
              <a:rPr lang="ru-RU" sz="7200" dirty="0" smtClean="0">
                <a:solidFill>
                  <a:srgbClr val="002060"/>
                </a:solidFill>
                <a:ea typeface="KaiTi"/>
              </a:rPr>
              <a:t>kuā</a:t>
            </a:r>
          </a:p>
          <a:p>
            <a:pPr algn="ctr"/>
            <a:r>
              <a:rPr lang="ru-RU" sz="7200" dirty="0" smtClean="0">
                <a:solidFill>
                  <a:srgbClr val="002060"/>
                </a:solidFill>
                <a:ea typeface="KaiTi"/>
              </a:rPr>
              <a:t>хвалить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571480"/>
            <a:ext cx="7643866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3000" dirty="0" smtClean="0">
                <a:solidFill>
                  <a:schemeClr val="accent4">
                    <a:lumMod val="60000"/>
                    <a:lumOff val="40000"/>
                  </a:schemeClr>
                </a:solidFill>
                <a:ea typeface="KaiTi"/>
              </a:rPr>
              <a:t>羡慕</a:t>
            </a:r>
          </a:p>
          <a:p>
            <a:pPr algn="ctr"/>
            <a:r>
              <a:rPr lang="ru-RU" sz="7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xiànmù</a:t>
            </a:r>
          </a:p>
          <a:p>
            <a:pPr algn="ctr"/>
            <a:r>
              <a:rPr lang="ru-RU" sz="7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завидовать</a:t>
            </a:r>
          </a:p>
          <a:p>
            <a:pPr algn="ctr"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000100" y="714356"/>
            <a:ext cx="735811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</a:pPr>
            <a:endParaRPr lang="ru-RU" sz="7200" dirty="0" smtClean="0">
              <a:solidFill>
                <a:schemeClr val="accent2">
                  <a:lumMod val="50000"/>
                </a:schemeClr>
              </a:solidFill>
              <a:ea typeface="KaiTi"/>
            </a:endParaRPr>
          </a:p>
          <a:p>
            <a:pPr algn="ctr">
              <a:lnSpc>
                <a:spcPct val="80000"/>
              </a:lnSpc>
            </a:pPr>
            <a:r>
              <a:rPr lang="ru-RU" sz="7200" dirty="0" smtClean="0">
                <a:solidFill>
                  <a:schemeClr val="accent2">
                    <a:lumMod val="50000"/>
                  </a:schemeClr>
                </a:solidFill>
                <a:ea typeface="KaiTi"/>
              </a:rPr>
              <a:t>bèipàn</a:t>
            </a:r>
            <a:br>
              <a:rPr lang="ru-RU" sz="7200" dirty="0" smtClean="0">
                <a:solidFill>
                  <a:schemeClr val="accent2">
                    <a:lumMod val="50000"/>
                  </a:schemeClr>
                </a:solidFill>
                <a:ea typeface="KaiTi"/>
              </a:rPr>
            </a:br>
            <a:r>
              <a:rPr lang="ru-RU" sz="7200" dirty="0" smtClean="0">
                <a:solidFill>
                  <a:schemeClr val="accent2">
                    <a:lumMod val="50000"/>
                  </a:schemeClr>
                </a:solidFill>
                <a:ea typeface="KaiTi"/>
              </a:rPr>
              <a:t>изменять, предавать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571480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chemeClr val="accent2">
                    <a:lumMod val="50000"/>
                  </a:schemeClr>
                </a:solidFill>
                <a:ea typeface="KaiTi"/>
              </a:rPr>
              <a:t>背叛</a:t>
            </a:r>
            <a:endParaRPr lang="ru-RU" sz="13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928662" y="428604"/>
            <a:ext cx="7358114" cy="5857892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9600" dirty="0" smtClean="0">
              <a:solidFill>
                <a:schemeClr val="bg1"/>
              </a:solidFill>
            </a:endParaRPr>
          </a:p>
          <a:p>
            <a:pPr algn="ctr"/>
            <a:r>
              <a:rPr lang="ru-RU" sz="9600" dirty="0" smtClean="0">
                <a:solidFill>
                  <a:schemeClr val="bg1"/>
                </a:solidFill>
              </a:rPr>
              <a:t>píqi</a:t>
            </a:r>
          </a:p>
          <a:p>
            <a:pPr algn="ctr"/>
            <a:r>
              <a:rPr lang="ru-RU" sz="9600" dirty="0" smtClean="0">
                <a:solidFill>
                  <a:schemeClr val="bg1"/>
                </a:solidFill>
              </a:rPr>
              <a:t>характер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714356"/>
            <a:ext cx="3518912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0" dirty="0" smtClean="0">
                <a:solidFill>
                  <a:schemeClr val="bg1"/>
                </a:solidFill>
              </a:rPr>
              <a:t>脾气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50</Words>
  <Application>Microsoft Office PowerPoint</Application>
  <PresentationFormat>Экран (4:3)</PresentationFormat>
  <Paragraphs>70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Сорока</dc:creator>
  <cp:lastModifiedBy>Елена Сорока</cp:lastModifiedBy>
  <cp:revision>24</cp:revision>
  <dcterms:created xsi:type="dcterms:W3CDTF">2020-03-29T08:50:58Z</dcterms:created>
  <dcterms:modified xsi:type="dcterms:W3CDTF">2020-04-11T10:46:59Z</dcterms:modified>
</cp:coreProperties>
</file>