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9" r:id="rId9"/>
    <p:sldId id="271" r:id="rId10"/>
    <p:sldId id="270" r:id="rId11"/>
    <p:sldId id="272" r:id="rId12"/>
    <p:sldId id="275" r:id="rId13"/>
    <p:sldId id="274" r:id="rId14"/>
    <p:sldId id="264" r:id="rId15"/>
    <p:sldId id="273" r:id="rId16"/>
    <p:sldId id="266" r:id="rId17"/>
    <p:sldId id="265" r:id="rId18"/>
    <p:sldId id="267" r:id="rId19"/>
    <p:sldId id="268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91A5C-3913-4CCA-9CAC-E1ED6826746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3B40A-DFB8-43A7-B3EC-87D2482987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7396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3B40A-DFB8-43A7-B3EC-87D2482987B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gif"/><Relationship Id="rId4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500034" y="285728"/>
            <a:ext cx="4071966" cy="3000396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9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KaiTi" pitchFamily="49" charset="-122"/>
              </a:rPr>
              <a:t>朋友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85720" y="500042"/>
            <a:ext cx="7786742" cy="5857892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9600" dirty="0" smtClean="0">
                <a:solidFill>
                  <a:srgbClr val="00B0F0"/>
                </a:solidFill>
                <a:ea typeface="KaiTi"/>
              </a:rPr>
              <a:t/>
            </a:r>
            <a:br>
              <a:rPr lang="ru-RU" sz="9600" dirty="0" smtClean="0">
                <a:solidFill>
                  <a:srgbClr val="00B0F0"/>
                </a:solidFill>
                <a:ea typeface="KaiTi"/>
              </a:rPr>
            </a:br>
            <a:r>
              <a:rPr lang="ru-RU" sz="9600" dirty="0" smtClean="0">
                <a:solidFill>
                  <a:srgbClr val="00B0F0"/>
                </a:solidFill>
                <a:ea typeface="KaiTi"/>
              </a:rPr>
              <a:t>shēngqì</a:t>
            </a:r>
          </a:p>
          <a:p>
            <a:pPr algn="ctr"/>
            <a:r>
              <a:rPr lang="ru-RU" sz="9600" dirty="0" smtClean="0">
                <a:solidFill>
                  <a:srgbClr val="00B0F0"/>
                </a:solidFill>
                <a:ea typeface="KaiTi"/>
              </a:rPr>
              <a:t>сердиться</a:t>
            </a:r>
            <a:endParaRPr lang="ru-RU" sz="9600" dirty="0" smtClean="0">
              <a:solidFill>
                <a:srgbClr val="00B0F0"/>
              </a:solidFill>
            </a:endParaRPr>
          </a:p>
          <a:p>
            <a:pPr algn="ctr">
              <a:defRPr/>
            </a:pPr>
            <a:endParaRPr lang="ru-RU" sz="48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71736" y="285728"/>
            <a:ext cx="3518912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3000" dirty="0" smtClean="0">
                <a:solidFill>
                  <a:srgbClr val="00B0F0"/>
                </a:solidFill>
                <a:ea typeface="KaiTi"/>
              </a:rPr>
              <a:t>生气</a:t>
            </a:r>
            <a:endParaRPr lang="ru-RU" sz="13000" dirty="0"/>
          </a:p>
        </p:txBody>
      </p:sp>
      <p:pic>
        <p:nvPicPr>
          <p:cNvPr id="5" name="Рисунок 4" descr="ssora-i-konflikt-animatsionnaya-kartinka-001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3834" y="3818085"/>
            <a:ext cx="2286016" cy="3039915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714348" y="642918"/>
            <a:ext cx="7715304" cy="5857892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9600" dirty="0" smtClean="0">
                <a:solidFill>
                  <a:srgbClr val="FFFF00"/>
                </a:solidFill>
                <a:ea typeface="KaiTi"/>
              </a:rPr>
              <a:t/>
            </a:r>
            <a:br>
              <a:rPr lang="ru-RU" sz="9600" dirty="0" smtClean="0">
                <a:solidFill>
                  <a:srgbClr val="FFFF00"/>
                </a:solidFill>
                <a:ea typeface="KaiTi"/>
              </a:rPr>
            </a:br>
            <a:r>
              <a:rPr lang="ru-RU" sz="9600" dirty="0" smtClean="0">
                <a:solidFill>
                  <a:srgbClr val="FFFF00"/>
                </a:solidFill>
                <a:ea typeface="KaiTi"/>
              </a:rPr>
              <a:t>chǎojià</a:t>
            </a:r>
            <a:br>
              <a:rPr lang="ru-RU" sz="9600" dirty="0" smtClean="0">
                <a:solidFill>
                  <a:srgbClr val="FFFF00"/>
                </a:solidFill>
                <a:ea typeface="KaiTi"/>
              </a:rPr>
            </a:br>
            <a:r>
              <a:rPr lang="ru-RU" sz="9600" dirty="0" smtClean="0">
                <a:solidFill>
                  <a:srgbClr val="FFFF00"/>
                </a:solidFill>
                <a:ea typeface="KaiTi"/>
              </a:rPr>
              <a:t>ссориться</a:t>
            </a:r>
            <a:endParaRPr lang="ru-RU" sz="9600" dirty="0" smtClean="0">
              <a:solidFill>
                <a:srgbClr val="FFFF00"/>
              </a:solidFill>
            </a:endParaRPr>
          </a:p>
          <a:p>
            <a:pPr algn="ctr">
              <a:defRPr/>
            </a:pPr>
            <a:endParaRPr lang="ru-RU" sz="48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571480"/>
            <a:ext cx="3518912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3000" dirty="0" smtClean="0">
                <a:solidFill>
                  <a:srgbClr val="FFFF00"/>
                </a:solidFill>
                <a:ea typeface="KaiTi"/>
              </a:rPr>
              <a:t>吵架</a:t>
            </a:r>
            <a:endParaRPr lang="ru-RU" sz="13000" dirty="0" smtClean="0">
              <a:solidFill>
                <a:schemeClr val="bg1"/>
              </a:solidFill>
            </a:endParaRPr>
          </a:p>
        </p:txBody>
      </p:sp>
      <p:pic>
        <p:nvPicPr>
          <p:cNvPr id="5" name="Рисунок 4" descr="ssora-i-konflikt-animatsionnaya-kartinka-001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4290"/>
            <a:ext cx="1643042" cy="1825602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8175" y="4857761"/>
            <a:ext cx="3005825" cy="2000240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214282" y="0"/>
            <a:ext cx="7572428" cy="5857892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720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ru-RU" sz="7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qīpiàn</a:t>
            </a:r>
          </a:p>
          <a:p>
            <a:pPr algn="ctr"/>
            <a:r>
              <a:rPr lang="ru-RU" sz="7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обманывать</a:t>
            </a:r>
          </a:p>
          <a:p>
            <a:pPr algn="ctr">
              <a:defRPr/>
            </a:pPr>
            <a:endParaRPr lang="ru-RU" sz="48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428604"/>
            <a:ext cx="3518912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3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欺骗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857224" y="571480"/>
            <a:ext cx="7358114" cy="5857892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7200" dirty="0" smtClean="0">
              <a:solidFill>
                <a:srgbClr val="FFFF00"/>
              </a:solidFill>
            </a:endParaRPr>
          </a:p>
          <a:p>
            <a:pPr algn="ctr"/>
            <a:endParaRPr lang="ru-RU" sz="7200" dirty="0" smtClean="0">
              <a:solidFill>
                <a:srgbClr val="FFFF00"/>
              </a:solidFill>
            </a:endParaRPr>
          </a:p>
          <a:p>
            <a:pPr algn="ctr"/>
            <a:r>
              <a:rPr lang="ru-RU" sz="7200" dirty="0" smtClean="0">
                <a:solidFill>
                  <a:srgbClr val="FFFF00"/>
                </a:solidFill>
              </a:rPr>
              <a:t>xīnqíng</a:t>
            </a:r>
          </a:p>
          <a:p>
            <a:pPr algn="ctr"/>
            <a:r>
              <a:rPr lang="ru-RU" sz="7200" dirty="0" smtClean="0">
                <a:solidFill>
                  <a:srgbClr val="FFFF00"/>
                </a:solidFill>
              </a:rPr>
              <a:t>настроение</a:t>
            </a:r>
          </a:p>
          <a:p>
            <a:pPr algn="ctr">
              <a:defRPr/>
            </a:pPr>
            <a:endParaRPr lang="ru-RU" sz="48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488" y="785794"/>
            <a:ext cx="3518912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3000" dirty="0" smtClean="0">
                <a:solidFill>
                  <a:srgbClr val="FFFF00"/>
                </a:solidFill>
              </a:rPr>
              <a:t>心情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714348" y="571480"/>
            <a:ext cx="7643866" cy="5857892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 smtClean="0">
                <a:ea typeface="KaiTi"/>
              </a:rPr>
              <a:t/>
            </a:r>
            <a:br>
              <a:rPr lang="ru-RU" sz="1000" dirty="0" smtClean="0">
                <a:ea typeface="KaiTi"/>
              </a:rPr>
            </a:br>
            <a:endParaRPr lang="ru-RU" sz="1000" dirty="0" smtClean="0">
              <a:ea typeface="KaiTi"/>
            </a:endParaRPr>
          </a:p>
          <a:p>
            <a:pPr algn="ctr">
              <a:defRPr/>
            </a:pPr>
            <a:endParaRPr lang="ru-RU" sz="1000" dirty="0" smtClean="0">
              <a:ea typeface="KaiTi"/>
            </a:endParaRPr>
          </a:p>
          <a:p>
            <a:pPr algn="ctr">
              <a:defRPr/>
            </a:pPr>
            <a:endParaRPr lang="ru-RU" sz="1000" dirty="0" smtClean="0">
              <a:ea typeface="KaiTi"/>
            </a:endParaRPr>
          </a:p>
          <a:p>
            <a:pPr algn="ctr">
              <a:defRPr/>
            </a:pPr>
            <a:endParaRPr lang="ru-RU" sz="1000" dirty="0" smtClean="0">
              <a:ea typeface="KaiTi"/>
            </a:endParaRPr>
          </a:p>
          <a:p>
            <a:pPr algn="ctr">
              <a:defRPr/>
            </a:pPr>
            <a:endParaRPr lang="ru-RU" sz="1000" dirty="0" smtClean="0">
              <a:ea typeface="KaiTi"/>
            </a:endParaRPr>
          </a:p>
          <a:p>
            <a:pPr algn="ctr">
              <a:defRPr/>
            </a:pPr>
            <a:r>
              <a:rPr lang="ru-RU" sz="7200" dirty="0" smtClean="0">
                <a:solidFill>
                  <a:srgbClr val="FFFF00"/>
                </a:solidFill>
                <a:ea typeface="KaiTi"/>
              </a:rPr>
              <a:t/>
            </a:r>
            <a:br>
              <a:rPr lang="ru-RU" sz="7200" dirty="0" smtClean="0">
                <a:solidFill>
                  <a:srgbClr val="FFFF00"/>
                </a:solidFill>
                <a:ea typeface="KaiTi"/>
              </a:rPr>
            </a:br>
            <a:r>
              <a:rPr lang="ru-RU" sz="7200" dirty="0" smtClean="0">
                <a:solidFill>
                  <a:srgbClr val="FFFF00"/>
                </a:solidFill>
                <a:ea typeface="KaiTi"/>
              </a:rPr>
              <a:t>kāi wánxiào</a:t>
            </a:r>
            <a:br>
              <a:rPr lang="ru-RU" sz="7200" dirty="0" smtClean="0">
                <a:solidFill>
                  <a:srgbClr val="FFFF00"/>
                </a:solidFill>
                <a:ea typeface="KaiTi"/>
              </a:rPr>
            </a:br>
            <a:r>
              <a:rPr lang="ru-RU" sz="7200" dirty="0" smtClean="0">
                <a:solidFill>
                  <a:srgbClr val="FFFF00"/>
                </a:solidFill>
                <a:ea typeface="KaiTi"/>
              </a:rPr>
              <a:t>шутить, подшучивать</a:t>
            </a:r>
            <a:br>
              <a:rPr lang="ru-RU" sz="7200" dirty="0" smtClean="0">
                <a:solidFill>
                  <a:srgbClr val="FFFF00"/>
                </a:solidFill>
                <a:ea typeface="KaiTi"/>
              </a:rPr>
            </a:br>
            <a:endParaRPr lang="ru-RU" sz="72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857232"/>
            <a:ext cx="387798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dirty="0" smtClean="0">
                <a:solidFill>
                  <a:srgbClr val="FFFF00"/>
                </a:solidFill>
                <a:ea typeface="KaiTi"/>
              </a:rPr>
              <a:t>开玩笑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785786" y="357166"/>
            <a:ext cx="7643866" cy="5857892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endParaRPr lang="ru-RU" sz="13000" dirty="0" smtClean="0">
              <a:ea typeface="KaiTi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13000" dirty="0" smtClean="0">
                <a:solidFill>
                  <a:schemeClr val="accent5">
                    <a:lumMod val="40000"/>
                    <a:lumOff val="60000"/>
                  </a:schemeClr>
                </a:solidFill>
                <a:ea typeface="KaiTi"/>
              </a:rPr>
              <a:t/>
            </a:r>
            <a:br>
              <a:rPr lang="ru-RU" sz="13000" dirty="0" smtClean="0">
                <a:solidFill>
                  <a:schemeClr val="accent5">
                    <a:lumMod val="40000"/>
                    <a:lumOff val="60000"/>
                  </a:schemeClr>
                </a:solidFill>
                <a:ea typeface="KaiTi"/>
              </a:rPr>
            </a:br>
            <a:r>
              <a:rPr lang="ru-RU" sz="7200" dirty="0" smtClean="0">
                <a:solidFill>
                  <a:schemeClr val="accent5">
                    <a:lumMod val="40000"/>
                    <a:lumOff val="60000"/>
                  </a:schemeClr>
                </a:solidFill>
                <a:ea typeface="KaiTi"/>
              </a:rPr>
              <a:t>yōumògǎn</a:t>
            </a:r>
            <a:br>
              <a:rPr lang="ru-RU" sz="7200" dirty="0" smtClean="0">
                <a:solidFill>
                  <a:schemeClr val="accent5">
                    <a:lumMod val="40000"/>
                    <a:lumOff val="60000"/>
                  </a:schemeClr>
                </a:solidFill>
                <a:ea typeface="KaiTi"/>
              </a:rPr>
            </a:br>
            <a:r>
              <a:rPr lang="ru-RU" sz="7200" dirty="0" smtClean="0">
                <a:solidFill>
                  <a:schemeClr val="accent5">
                    <a:lumMod val="40000"/>
                    <a:lumOff val="60000"/>
                  </a:schemeClr>
                </a:solidFill>
                <a:ea typeface="KaiTi"/>
              </a:rPr>
              <a:t>чувство юмора</a:t>
            </a:r>
            <a:r>
              <a:rPr lang="ru-RU" sz="7200" dirty="0" smtClean="0">
                <a:ea typeface="KaiTi"/>
              </a:rPr>
              <a:t/>
            </a:r>
            <a:br>
              <a:rPr lang="ru-RU" sz="7200" dirty="0" smtClean="0">
                <a:ea typeface="KaiTi"/>
              </a:rPr>
            </a:br>
            <a:endParaRPr lang="ru-RU" sz="72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714356"/>
            <a:ext cx="5186035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3000" dirty="0" smtClean="0">
                <a:solidFill>
                  <a:schemeClr val="accent5">
                    <a:lumMod val="40000"/>
                    <a:lumOff val="60000"/>
                  </a:schemeClr>
                </a:solidFill>
                <a:ea typeface="KaiTi"/>
              </a:rPr>
              <a:t>幽默感</a:t>
            </a:r>
            <a:endParaRPr lang="ru-RU" sz="130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714348" y="571480"/>
            <a:ext cx="8072494" cy="5857892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 smtClean="0">
                <a:ea typeface="KaiTi"/>
              </a:rPr>
              <a:t/>
            </a:r>
            <a:br>
              <a:rPr lang="ru-RU" sz="1000" dirty="0" smtClean="0">
                <a:ea typeface="KaiTi"/>
              </a:rPr>
            </a:br>
            <a:endParaRPr lang="ru-RU" sz="1000" dirty="0" smtClean="0">
              <a:ea typeface="KaiTi"/>
            </a:endParaRPr>
          </a:p>
          <a:p>
            <a:pPr algn="ctr">
              <a:defRPr/>
            </a:pPr>
            <a:endParaRPr lang="ru-RU" sz="1000" dirty="0" smtClean="0">
              <a:ea typeface="KaiTi"/>
            </a:endParaRPr>
          </a:p>
          <a:p>
            <a:pPr algn="ctr">
              <a:defRPr/>
            </a:pPr>
            <a:endParaRPr lang="ru-RU" sz="1000" dirty="0" smtClean="0">
              <a:ea typeface="KaiTi"/>
            </a:endParaRPr>
          </a:p>
          <a:p>
            <a:pPr algn="ctr">
              <a:defRPr/>
            </a:pPr>
            <a:endParaRPr lang="ru-RU" sz="1000" dirty="0" smtClean="0">
              <a:ea typeface="KaiTi"/>
            </a:endParaRPr>
          </a:p>
          <a:p>
            <a:pPr algn="ctr">
              <a:defRPr/>
            </a:pPr>
            <a:endParaRPr lang="ru-RU" sz="1000" dirty="0" smtClean="0">
              <a:ea typeface="KaiTi"/>
            </a:endParaRPr>
          </a:p>
          <a:p>
            <a:pPr algn="ctr">
              <a:defRPr/>
            </a:pPr>
            <a:r>
              <a:rPr lang="ru-RU" sz="7200" dirty="0" smtClean="0">
                <a:solidFill>
                  <a:srgbClr val="7030A0"/>
                </a:solidFill>
                <a:ea typeface="KaiTi"/>
              </a:rPr>
              <a:t/>
            </a:r>
            <a:br>
              <a:rPr lang="ru-RU" sz="7200" dirty="0" smtClean="0">
                <a:solidFill>
                  <a:srgbClr val="7030A0"/>
                </a:solidFill>
                <a:ea typeface="KaiTi"/>
              </a:rPr>
            </a:br>
            <a:r>
              <a:rPr lang="ru-RU" sz="7200" dirty="0" err="1" smtClean="0">
                <a:solidFill>
                  <a:srgbClr val="7030A0"/>
                </a:solidFill>
                <a:ea typeface="KaiTi"/>
              </a:rPr>
              <a:t>mèngxiǎng</a:t>
            </a:r>
            <a:r>
              <a:rPr lang="ru-RU" sz="7200" dirty="0" smtClean="0">
                <a:solidFill>
                  <a:srgbClr val="7030A0"/>
                </a:solidFill>
                <a:ea typeface="KaiTi"/>
              </a:rPr>
              <a:t/>
            </a:r>
            <a:br>
              <a:rPr lang="ru-RU" sz="7200" dirty="0" smtClean="0">
                <a:solidFill>
                  <a:srgbClr val="7030A0"/>
                </a:solidFill>
                <a:ea typeface="KaiTi"/>
              </a:rPr>
            </a:br>
            <a:r>
              <a:rPr lang="ru-RU" sz="7200" dirty="0" smtClean="0">
                <a:solidFill>
                  <a:srgbClr val="7030A0"/>
                </a:solidFill>
                <a:ea typeface="KaiTi"/>
              </a:rPr>
              <a:t>мечта</a:t>
            </a:r>
            <a:r>
              <a:rPr lang="ru-RU" sz="7200" dirty="0" smtClean="0">
                <a:ea typeface="KaiTi"/>
              </a:rPr>
              <a:t/>
            </a:r>
            <a:br>
              <a:rPr lang="ru-RU" sz="7200" dirty="0" smtClean="0">
                <a:ea typeface="KaiTi"/>
              </a:rPr>
            </a:br>
            <a:endParaRPr lang="ru-RU" sz="72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28992" y="1142984"/>
            <a:ext cx="264687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dirty="0" smtClean="0">
                <a:solidFill>
                  <a:srgbClr val="7030A0"/>
                </a:solidFill>
                <a:ea typeface="KaiTi"/>
              </a:rPr>
              <a:t>梦想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Без названия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5526" y="4929197"/>
            <a:ext cx="2898474" cy="1928803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214282" y="357166"/>
            <a:ext cx="7715304" cy="5857892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 smtClean="0">
                <a:ea typeface="KaiTi"/>
              </a:rPr>
              <a:t/>
            </a:r>
            <a:br>
              <a:rPr lang="ru-RU" sz="1000" dirty="0" smtClean="0">
                <a:ea typeface="KaiTi"/>
              </a:rPr>
            </a:br>
            <a:r>
              <a:rPr lang="ru-RU" sz="7200" dirty="0" smtClean="0">
                <a:solidFill>
                  <a:srgbClr val="00B0F0"/>
                </a:solidFill>
                <a:ea typeface="KaiTi"/>
              </a:rPr>
              <a:t> </a:t>
            </a:r>
            <a:br>
              <a:rPr lang="ru-RU" sz="7200" dirty="0" smtClean="0">
                <a:solidFill>
                  <a:srgbClr val="00B0F0"/>
                </a:solidFill>
                <a:ea typeface="KaiTi"/>
              </a:rPr>
            </a:br>
            <a:r>
              <a:rPr lang="ru-RU" sz="7200" dirty="0" smtClean="0">
                <a:solidFill>
                  <a:srgbClr val="00B0F0"/>
                </a:solidFill>
                <a:ea typeface="KaiTi"/>
              </a:rPr>
              <a:t>bàng</a:t>
            </a:r>
            <a:br>
              <a:rPr lang="ru-RU" sz="7200" dirty="0" smtClean="0">
                <a:solidFill>
                  <a:srgbClr val="00B0F0"/>
                </a:solidFill>
                <a:ea typeface="KaiTi"/>
              </a:rPr>
            </a:br>
            <a:r>
              <a:rPr lang="ru-RU" sz="7200" dirty="0" smtClean="0">
                <a:solidFill>
                  <a:srgbClr val="00B0F0"/>
                </a:solidFill>
                <a:ea typeface="KaiTi"/>
              </a:rPr>
              <a:t>отличный</a:t>
            </a:r>
            <a:r>
              <a:rPr lang="ru-RU" sz="7200" dirty="0" smtClean="0">
                <a:ea typeface="KaiTi"/>
              </a:rPr>
              <a:t/>
            </a:r>
            <a:br>
              <a:rPr lang="ru-RU" sz="7200" dirty="0" smtClean="0">
                <a:ea typeface="KaiTi"/>
              </a:rPr>
            </a:br>
            <a:endParaRPr lang="ru-RU" sz="72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86116" y="714356"/>
            <a:ext cx="141577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dirty="0" smtClean="0">
                <a:solidFill>
                  <a:srgbClr val="00B0F0"/>
                </a:solidFill>
                <a:ea typeface="KaiTi"/>
              </a:rPr>
              <a:t>棒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571472" y="571480"/>
            <a:ext cx="8001056" cy="5857892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 smtClean="0">
                <a:ea typeface="KaiTi"/>
              </a:rPr>
              <a:t/>
            </a:r>
            <a:br>
              <a:rPr lang="ru-RU" sz="1000" dirty="0" smtClean="0">
                <a:ea typeface="KaiTi"/>
              </a:rPr>
            </a:br>
            <a:r>
              <a:rPr lang="ru-RU" sz="7200" dirty="0" smtClean="0">
                <a:latin typeface="+mj-lt"/>
                <a:ea typeface="KaiTi"/>
              </a:rPr>
              <a:t/>
            </a:r>
            <a:br>
              <a:rPr lang="ru-RU" sz="7200" dirty="0" smtClean="0">
                <a:latin typeface="+mj-lt"/>
                <a:ea typeface="KaiTi"/>
              </a:rPr>
            </a:br>
            <a:endParaRPr lang="ru-RU" sz="7200" dirty="0" smtClean="0">
              <a:latin typeface="+mj-lt"/>
              <a:ea typeface="KaiTi"/>
            </a:endParaRPr>
          </a:p>
          <a:p>
            <a:pPr algn="ctr">
              <a:defRPr/>
            </a:pP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  <a:ea typeface="KaiTi"/>
              </a:rPr>
              <a:t>gàosu</a:t>
            </a:r>
            <a:b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  <a:ea typeface="KaiTi"/>
              </a:rPr>
            </a:br>
            <a:r>
              <a:rPr lang="ru-RU" sz="7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  <a:ea typeface="KaiTi"/>
              </a:rPr>
              <a:t>сказать</a:t>
            </a:r>
            <a:r>
              <a:rPr lang="ru-RU" sz="7200" dirty="0" smtClean="0">
                <a:solidFill>
                  <a:srgbClr val="0070C0"/>
                </a:solidFill>
                <a:latin typeface="+mj-lt"/>
                <a:ea typeface="KaiTi"/>
              </a:rPr>
              <a:t/>
            </a:r>
            <a:br>
              <a:rPr lang="ru-RU" sz="7200" dirty="0" smtClean="0">
                <a:solidFill>
                  <a:srgbClr val="0070C0"/>
                </a:solidFill>
                <a:latin typeface="+mj-lt"/>
                <a:ea typeface="KaiTi"/>
              </a:rPr>
            </a:br>
            <a:endParaRPr lang="ru-RU" sz="72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KaiTi" pitchFamily="49" charset="-12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488" y="857232"/>
            <a:ext cx="3518912" cy="23698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KaiTi"/>
              </a:rPr>
              <a:t>告诉</a:t>
            </a:r>
            <a:r>
              <a:rPr lang="ru-RU" sz="66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KaiTi"/>
              </a:rPr>
              <a:t/>
            </a:r>
            <a:br>
              <a:rPr lang="ru-RU" sz="66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KaiTi"/>
              </a:rPr>
            </a:b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357166"/>
            <a:ext cx="7386662" cy="12271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714348" y="571480"/>
            <a:ext cx="8072494" cy="5857892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 smtClean="0">
                <a:ea typeface="KaiTi"/>
              </a:rPr>
              <a:t/>
            </a:r>
            <a:br>
              <a:rPr lang="ru-RU" sz="1000" dirty="0" smtClean="0">
                <a:ea typeface="KaiTi"/>
              </a:rPr>
            </a:br>
            <a:endParaRPr lang="ru-RU" sz="7200" dirty="0" smtClean="0">
              <a:solidFill>
                <a:srgbClr val="00B0F0"/>
              </a:solidFill>
            </a:endParaRPr>
          </a:p>
          <a:p>
            <a:pPr algn="ctr">
              <a:defRPr/>
            </a:pPr>
            <a:r>
              <a:rPr lang="ru-RU" sz="7200" dirty="0" err="1" smtClean="0">
                <a:solidFill>
                  <a:srgbClr val="00B0F0"/>
                </a:solidFill>
                <a:ea typeface="KaiTi"/>
              </a:rPr>
              <a:t>bāngzhù</a:t>
            </a:r>
            <a:r>
              <a:rPr lang="ru-RU" sz="7200" dirty="0" smtClean="0">
                <a:solidFill>
                  <a:srgbClr val="00B0F0"/>
                </a:solidFill>
                <a:ea typeface="KaiTi"/>
              </a:rPr>
              <a:t/>
            </a:r>
            <a:br>
              <a:rPr lang="ru-RU" sz="7200" dirty="0" smtClean="0">
                <a:solidFill>
                  <a:srgbClr val="00B0F0"/>
                </a:solidFill>
                <a:ea typeface="KaiTi"/>
              </a:rPr>
            </a:br>
            <a:r>
              <a:rPr lang="ru-RU" sz="7200" dirty="0" smtClean="0">
                <a:solidFill>
                  <a:srgbClr val="00B0F0"/>
                </a:solidFill>
                <a:ea typeface="KaiTi"/>
              </a:rPr>
              <a:t>помогать</a:t>
            </a:r>
            <a:endParaRPr lang="ru-RU" sz="7200" b="1" dirty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ea typeface="KaiTi" pitchFamily="49" charset="-12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928670"/>
            <a:ext cx="35719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0" dirty="0" smtClean="0">
                <a:solidFill>
                  <a:srgbClr val="00B0F0"/>
                </a:solidFill>
              </a:rPr>
              <a:t>帮助</a:t>
            </a:r>
            <a:endParaRPr lang="ru-RU" sz="13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1071546"/>
            <a:ext cx="764386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zh-CN" sz="7200" b="1" dirty="0" smtClean="0">
                <a:latin typeface="KaiTi" pitchFamily="49" charset="-122"/>
                <a:ea typeface="KaiTi" pitchFamily="49" charset="-122"/>
              </a:rPr>
              <a:t/>
            </a:r>
            <a:br>
              <a:rPr lang="ru-RU" altLang="zh-CN" sz="7200" b="1" dirty="0" smtClean="0">
                <a:latin typeface="KaiTi" pitchFamily="49" charset="-122"/>
                <a:ea typeface="KaiTi" pitchFamily="49" charset="-122"/>
              </a:rPr>
            </a:br>
            <a:r>
              <a:rPr lang="ru-RU" altLang="zh-CN" sz="7200" b="1" dirty="0" smtClean="0">
                <a:latin typeface="KaiTi" pitchFamily="49" charset="-122"/>
                <a:ea typeface="KaiTi" pitchFamily="49" charset="-122"/>
              </a:rPr>
              <a:t> </a:t>
            </a:r>
          </a:p>
          <a:p>
            <a:pPr algn="ctr"/>
            <a:r>
              <a:rPr lang="ru-RU" altLang="zh-CN" sz="7200" b="1" i="1" dirty="0" smtClean="0">
                <a:solidFill>
                  <a:srgbClr val="0070C0"/>
                </a:solidFill>
                <a:ea typeface="KaiTi" pitchFamily="49" charset="-122"/>
                <a:cs typeface="Times New Roman" pitchFamily="18" charset="0"/>
              </a:rPr>
              <a:t>qíngyì wújià</a:t>
            </a:r>
            <a:r>
              <a:rPr lang="ru-RU" altLang="zh-CN" sz="7200" dirty="0" smtClean="0">
                <a:latin typeface="Times New Roman" pitchFamily="18" charset="0"/>
                <a:ea typeface="KaiTi" pitchFamily="49" charset="-122"/>
                <a:cs typeface="Times New Roman" pitchFamily="18" charset="0"/>
              </a:rPr>
              <a:t/>
            </a:r>
            <a:br>
              <a:rPr lang="ru-RU" altLang="zh-CN" sz="7200" dirty="0" smtClean="0">
                <a:latin typeface="Times New Roman" pitchFamily="18" charset="0"/>
                <a:ea typeface="KaiTi" pitchFamily="49" charset="-122"/>
                <a:cs typeface="Times New Roman" pitchFamily="18" charset="0"/>
              </a:rPr>
            </a:br>
            <a:r>
              <a:rPr lang="ru-RU" altLang="zh-CN" sz="7200" dirty="0" smtClean="0">
                <a:latin typeface="Times New Roman" pitchFamily="18" charset="0"/>
                <a:ea typeface="KaiTi" pitchFamily="49" charset="-122"/>
                <a:cs typeface="Times New Roman" pitchFamily="18" charset="0"/>
              </a:rPr>
              <a:t> </a:t>
            </a:r>
            <a:r>
              <a:rPr lang="ru-RU" altLang="zh-CN" sz="7200" b="1" dirty="0" smtClean="0">
                <a:solidFill>
                  <a:srgbClr val="7030A0"/>
                </a:solidFill>
                <a:latin typeface="Monotype Corsiva" pitchFamily="66" charset="0"/>
                <a:ea typeface="KaiTi" pitchFamily="49" charset="-122"/>
                <a:cs typeface="Times New Roman" pitchFamily="18" charset="0"/>
              </a:rPr>
              <a:t>Не имей сто рублей, </a:t>
            </a:r>
            <a:br>
              <a:rPr lang="ru-RU" altLang="zh-CN" sz="7200" b="1" dirty="0" smtClean="0">
                <a:solidFill>
                  <a:srgbClr val="7030A0"/>
                </a:solidFill>
                <a:latin typeface="Monotype Corsiva" pitchFamily="66" charset="0"/>
                <a:ea typeface="KaiTi" pitchFamily="49" charset="-122"/>
                <a:cs typeface="Times New Roman" pitchFamily="18" charset="0"/>
              </a:rPr>
            </a:br>
            <a:r>
              <a:rPr lang="ru-RU" altLang="zh-CN" sz="7200" b="1" dirty="0" smtClean="0">
                <a:solidFill>
                  <a:srgbClr val="7030A0"/>
                </a:solidFill>
                <a:latin typeface="Monotype Corsiva" pitchFamily="66" charset="0"/>
                <a:ea typeface="KaiTi" pitchFamily="49" charset="-122"/>
                <a:cs typeface="Times New Roman" pitchFamily="18" charset="0"/>
              </a:rPr>
              <a:t>а имей сто друзей</a:t>
            </a:r>
            <a:endParaRPr lang="ru-RU" sz="72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642918"/>
            <a:ext cx="7358114" cy="23574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1000" b="1" dirty="0" smtClean="0">
                <a:latin typeface="KaiTi" pitchFamily="49" charset="-122"/>
                <a:ea typeface="KaiTi" pitchFamily="49" charset="-122"/>
              </a:rPr>
              <a:t>情义无价</a:t>
            </a:r>
            <a:endParaRPr lang="ru-RU" sz="11000" dirty="0" smtClean="0">
              <a:solidFill>
                <a:srgbClr val="00B050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spasibo-za-prosmotr-20-ga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5000636"/>
            <a:ext cx="3286148" cy="1546077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2133584" y="1129739"/>
            <a:ext cx="4929222" cy="442915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 smtClean="0">
                <a:ea typeface="KaiTi"/>
              </a:rPr>
              <a:t/>
            </a:r>
            <a:br>
              <a:rPr lang="ru-RU" sz="1000" dirty="0" smtClean="0">
                <a:ea typeface="KaiTi"/>
              </a:rPr>
            </a:br>
            <a:endParaRPr lang="ru-RU" sz="7200" dirty="0" smtClean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928670"/>
            <a:ext cx="35719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3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1285860"/>
            <a:ext cx="585791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7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</a:rPr>
              <a:t>谢谢</a:t>
            </a:r>
            <a:r>
              <a:rPr lang="ru-RU" altLang="ja-JP" sz="7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</a:rPr>
              <a:t>!</a:t>
            </a:r>
          </a:p>
          <a:p>
            <a:pPr algn="ctr"/>
            <a:endParaRPr lang="en-US" sz="48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</a:endParaRPr>
          </a:p>
          <a:p>
            <a:pPr algn="ctr"/>
            <a:r>
              <a:rPr lang="ru-RU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</a:rPr>
              <a:t>Спасибо за внимание!</a:t>
            </a:r>
            <a:endParaRPr lang="ru-RU" sz="4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</a:endParaRPr>
          </a:p>
        </p:txBody>
      </p:sp>
      <p:pic>
        <p:nvPicPr>
          <p:cNvPr id="6" name="Рисунок 5" descr="spasibo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7950" y="3429027"/>
            <a:ext cx="2786050" cy="3714733"/>
          </a:xfrm>
          <a:prstGeom prst="rect">
            <a:avLst/>
          </a:prstGeom>
        </p:spPr>
      </p:pic>
    </p:spTree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142976" y="285728"/>
            <a:ext cx="6929486" cy="4500594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3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aiTi" pitchFamily="49" charset="-122"/>
                <a:ea typeface="KaiTi" pitchFamily="49" charset="-122"/>
              </a:rPr>
              <a:t>复习</a:t>
            </a:r>
            <a:endParaRPr lang="ru-RU" altLang="zh-CN" sz="13000" b="1" dirty="0" smtClean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algn="ctr">
              <a:defRPr/>
            </a:pPr>
            <a:r>
              <a:rPr lang="zh-CN" altLang="en-US" sz="13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aiTi" pitchFamily="49" charset="-122"/>
                <a:ea typeface="KaiTi" pitchFamily="49" charset="-122"/>
              </a:rPr>
              <a:t>生词</a:t>
            </a:r>
            <a:endParaRPr lang="ru-RU" sz="13000" b="1" dirty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71472" y="357166"/>
            <a:ext cx="8001056" cy="621510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t"/>
            <a:r>
              <a:rPr lang="ru-RU" altLang="en-US" sz="1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KaiTi" pitchFamily="49" charset="-122"/>
              </a:rPr>
              <a:t>真正</a:t>
            </a:r>
          </a:p>
          <a:p>
            <a:pPr algn="ctr" fontAlgn="t"/>
            <a:r>
              <a:rPr lang="ru-RU" alt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KaiTi" pitchFamily="49" charset="-122"/>
              </a:rPr>
              <a:t>zhēnzhèng</a:t>
            </a:r>
          </a:p>
          <a:p>
            <a:pPr algn="ctr" fontAlgn="t"/>
            <a:r>
              <a:rPr lang="ru-RU" alt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KaiTi" pitchFamily="49" charset="-122"/>
              </a:rPr>
              <a:t>настоящий</a:t>
            </a:r>
          </a:p>
          <a:p>
            <a:pPr algn="ctr" fontAlgn="t"/>
            <a:r>
              <a:rPr lang="ru-RU" alt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KaiTi" pitchFamily="49" charset="-122"/>
              </a:rPr>
              <a:t>истинный</a:t>
            </a:r>
          </a:p>
          <a:p>
            <a:pPr algn="ctr">
              <a:defRPr/>
            </a:pPr>
            <a:endParaRPr lang="ru-RU" sz="48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ОБ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4323" y="0"/>
            <a:ext cx="2479677" cy="1857364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723872" y="581004"/>
            <a:ext cx="7634342" cy="5857892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t"/>
            <a:r>
              <a:rPr lang="ru-RU" altLang="en-US" sz="13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KaiTi" pitchFamily="49" charset="-122"/>
              </a:rPr>
              <a:t>得罪</a:t>
            </a:r>
          </a:p>
          <a:p>
            <a:pPr algn="ctr" fontAlgn="t"/>
            <a:r>
              <a:rPr lang="ru-RU" altLang="en-US" sz="8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KaiTi" pitchFamily="49" charset="-122"/>
              </a:rPr>
              <a:t>dézuì</a:t>
            </a:r>
          </a:p>
          <a:p>
            <a:pPr algn="ctr" fontAlgn="t"/>
            <a:r>
              <a:rPr lang="ru-RU" altLang="en-US" sz="8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KaiTi" pitchFamily="49" charset="-122"/>
              </a:rPr>
              <a:t>обижать</a:t>
            </a:r>
          </a:p>
          <a:p>
            <a:pPr algn="ctr">
              <a:defRPr/>
            </a:pPr>
            <a:endParaRPr lang="ru-RU" sz="48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714348" y="571480"/>
            <a:ext cx="7643866" cy="5857892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3000" dirty="0" smtClean="0">
                <a:solidFill>
                  <a:srgbClr val="002060"/>
                </a:solidFill>
                <a:ea typeface="KaiTi"/>
              </a:rPr>
              <a:t>夸</a:t>
            </a:r>
            <a:r>
              <a:rPr lang="ru-RU" sz="9600" dirty="0" smtClean="0">
                <a:solidFill>
                  <a:srgbClr val="002060"/>
                </a:solidFill>
                <a:ea typeface="KaiTi"/>
              </a:rPr>
              <a:t>  </a:t>
            </a:r>
          </a:p>
          <a:p>
            <a:pPr algn="ctr"/>
            <a:r>
              <a:rPr lang="ru-RU" sz="7200" dirty="0" smtClean="0">
                <a:solidFill>
                  <a:srgbClr val="002060"/>
                </a:solidFill>
                <a:ea typeface="KaiTi"/>
              </a:rPr>
              <a:t>kuā</a:t>
            </a:r>
          </a:p>
          <a:p>
            <a:pPr algn="ctr"/>
            <a:r>
              <a:rPr lang="ru-RU" sz="7200" dirty="0" smtClean="0">
                <a:solidFill>
                  <a:srgbClr val="002060"/>
                </a:solidFill>
                <a:ea typeface="KaiTi"/>
              </a:rPr>
              <a:t>хвалить</a:t>
            </a:r>
          </a:p>
          <a:p>
            <a:pPr algn="ctr">
              <a:defRPr/>
            </a:pPr>
            <a:endParaRPr lang="ru-RU" sz="48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714348" y="571480"/>
            <a:ext cx="7643866" cy="5857892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3000" dirty="0" smtClean="0">
                <a:solidFill>
                  <a:schemeClr val="accent4">
                    <a:lumMod val="60000"/>
                    <a:lumOff val="40000"/>
                  </a:schemeClr>
                </a:solidFill>
                <a:ea typeface="KaiTi"/>
              </a:rPr>
              <a:t>羡慕</a:t>
            </a:r>
          </a:p>
          <a:p>
            <a:pPr algn="ctr"/>
            <a:r>
              <a:rPr lang="ru-RU" sz="7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xiànmù</a:t>
            </a:r>
          </a:p>
          <a:p>
            <a:pPr algn="ctr"/>
            <a:r>
              <a:rPr lang="ru-RU" sz="7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завидовать</a:t>
            </a:r>
          </a:p>
          <a:p>
            <a:pPr algn="ctr">
              <a:defRPr/>
            </a:pPr>
            <a:endParaRPr lang="ru-RU" sz="48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000100" y="714356"/>
            <a:ext cx="7358114" cy="5857892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7200" dirty="0" smtClean="0">
              <a:solidFill>
                <a:schemeClr val="accent2">
                  <a:lumMod val="50000"/>
                </a:schemeClr>
              </a:solidFill>
              <a:ea typeface="KaiTi"/>
            </a:endParaRPr>
          </a:p>
          <a:p>
            <a:pPr algn="ctr">
              <a:lnSpc>
                <a:spcPct val="80000"/>
              </a:lnSpc>
            </a:pPr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  <a:ea typeface="KaiTi"/>
              </a:rPr>
              <a:t>bèipàn</a:t>
            </a:r>
            <a:br>
              <a:rPr lang="ru-RU" sz="7200" dirty="0" smtClean="0">
                <a:solidFill>
                  <a:schemeClr val="accent2">
                    <a:lumMod val="50000"/>
                  </a:schemeClr>
                </a:solidFill>
                <a:ea typeface="KaiTi"/>
              </a:rPr>
            </a:br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  <a:ea typeface="KaiTi"/>
              </a:rPr>
              <a:t>изменять, предавать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571480"/>
            <a:ext cx="3518912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3000" dirty="0" smtClean="0">
                <a:solidFill>
                  <a:schemeClr val="accent2">
                    <a:lumMod val="50000"/>
                  </a:schemeClr>
                </a:solidFill>
                <a:ea typeface="KaiTi"/>
              </a:rPr>
              <a:t>背叛</a:t>
            </a:r>
            <a:endParaRPr lang="ru-RU" sz="13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928662" y="428604"/>
            <a:ext cx="7358114" cy="5857892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9600" dirty="0" smtClean="0">
              <a:solidFill>
                <a:schemeClr val="bg1"/>
              </a:solidFill>
            </a:endParaRPr>
          </a:p>
          <a:p>
            <a:pPr algn="ctr"/>
            <a:r>
              <a:rPr lang="ru-RU" sz="9600" dirty="0" smtClean="0">
                <a:solidFill>
                  <a:schemeClr val="bg1"/>
                </a:solidFill>
              </a:rPr>
              <a:t>píqi</a:t>
            </a:r>
          </a:p>
          <a:p>
            <a:pPr algn="ctr"/>
            <a:r>
              <a:rPr lang="ru-RU" sz="9600" dirty="0" smtClean="0">
                <a:solidFill>
                  <a:schemeClr val="bg1"/>
                </a:solidFill>
              </a:rPr>
              <a:t>характер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488" y="714356"/>
            <a:ext cx="3518912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3000" dirty="0" smtClean="0">
                <a:solidFill>
                  <a:schemeClr val="bg1"/>
                </a:solidFill>
              </a:rPr>
              <a:t>脾气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50</Words>
  <Application>Microsoft Office PowerPoint</Application>
  <PresentationFormat>Экран (4:3)</PresentationFormat>
  <Paragraphs>70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Сорока</dc:creator>
  <cp:lastModifiedBy>Елена Сорока</cp:lastModifiedBy>
  <cp:revision>24</cp:revision>
  <dcterms:created xsi:type="dcterms:W3CDTF">2020-03-29T08:50:58Z</dcterms:created>
  <dcterms:modified xsi:type="dcterms:W3CDTF">2020-04-11T10:46:59Z</dcterms:modified>
</cp:coreProperties>
</file>