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91" r:id="rId4"/>
    <p:sldId id="284" r:id="rId5"/>
    <p:sldId id="304" r:id="rId6"/>
    <p:sldId id="287" r:id="rId7"/>
    <p:sldId id="305" r:id="rId8"/>
    <p:sldId id="290" r:id="rId9"/>
    <p:sldId id="282" r:id="rId10"/>
    <p:sldId id="296" r:id="rId11"/>
    <p:sldId id="302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F56"/>
    <a:srgbClr val="FF33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91A5C-3913-4CCA-9CAC-E1ED6826746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B40A-DFB8-43A7-B3EC-87D248298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882947"/>
            <a:ext cx="5000627" cy="297505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14290"/>
            <a:ext cx="4000528" cy="307183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806450" algn="l"/>
              </a:tabLst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7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класс, тема 4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运动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。第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二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课。</a:t>
            </a:r>
            <a:endParaRPr lang="ru-RU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白俄罗斯人喜欢的运动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Упражнения на формирование и совершенствование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лексических навыков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4429124" y="214290"/>
            <a:ext cx="4429156" cy="3429024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运动</a:t>
            </a:r>
            <a:endParaRPr lang="ru-RU" sz="10000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5720" y="3429000"/>
            <a:ext cx="3500462" cy="3286148"/>
          </a:xfrm>
          <a:prstGeom prst="ellipse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Работу выполнила: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учитель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</a:rPr>
              <a:t>Сорока Елена Анатольевна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1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1142976" y="285728"/>
            <a:ext cx="6858048" cy="13573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altLang="zh-CN" sz="3200" dirty="0" smtClean="0"/>
          </a:p>
          <a:p>
            <a:pPr algn="ctr"/>
            <a:r>
              <a:rPr lang="ru-RU" altLang="zh-CN" sz="3200" b="1" dirty="0" smtClean="0"/>
              <a:t>     </a:t>
            </a:r>
            <a:r>
              <a:rPr lang="zh-CN" altLang="en-US" sz="3200" b="1" dirty="0" smtClean="0"/>
              <a:t>请</a:t>
            </a:r>
            <a:r>
              <a:rPr lang="zh-CN" altLang="en-US" sz="3200" b="1" dirty="0" smtClean="0"/>
              <a:t>说一说自己做运动的情况。</a:t>
            </a:r>
          </a:p>
          <a:p>
            <a:pPr algn="ctr"/>
            <a:r>
              <a:rPr lang="ru-RU" altLang="zh-CN" sz="3200" b="1" dirty="0" smtClean="0">
                <a:solidFill>
                  <a:srgbClr val="FF0000"/>
                </a:solidFill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如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: </a:t>
            </a:r>
            <a:r>
              <a:rPr lang="zh-CN" altLang="en-US" sz="3200" b="1" dirty="0" smtClean="0"/>
              <a:t>我在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足球场</a:t>
            </a:r>
            <a:r>
              <a:rPr lang="zh-CN" altLang="en-US" sz="3200" b="1" dirty="0" smtClean="0"/>
              <a:t>上踢过足球。</a:t>
            </a:r>
            <a:endParaRPr lang="ru-RU" sz="32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0034" y="2000240"/>
            <a:ext cx="5214974" cy="857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altLang="zh-CN" sz="3200" dirty="0" smtClean="0"/>
          </a:p>
          <a:p>
            <a:pPr algn="ctr"/>
            <a:r>
              <a:rPr lang="ru-RU" altLang="zh-CN" sz="3200" b="1" dirty="0" smtClean="0">
                <a:solidFill>
                  <a:srgbClr val="7030A0"/>
                </a:solidFill>
              </a:rPr>
              <a:t>1. </a:t>
            </a:r>
            <a:r>
              <a:rPr lang="zh-CN" altLang="en-US" sz="3200" b="1" dirty="0" smtClean="0"/>
              <a:t>我在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运动场</a:t>
            </a:r>
            <a:r>
              <a:rPr lang="zh-CN" altLang="en-US" sz="3200" b="1" dirty="0" smtClean="0"/>
              <a:t>上做过</a:t>
            </a:r>
            <a:r>
              <a:rPr lang="ru-RU" altLang="zh-CN" sz="3200" b="1" dirty="0" smtClean="0"/>
              <a:t>… …</a:t>
            </a:r>
            <a:r>
              <a:rPr lang="zh-CN" altLang="en-US" sz="3200" b="1" dirty="0" smtClean="0"/>
              <a:t>。</a:t>
            </a:r>
            <a:endParaRPr lang="ru-RU" sz="32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71472" y="3143248"/>
            <a:ext cx="5143536" cy="857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3200" b="1" dirty="0" smtClean="0">
              <a:solidFill>
                <a:srgbClr val="7030A0"/>
              </a:solidFill>
            </a:endParaRPr>
          </a:p>
          <a:p>
            <a:r>
              <a:rPr lang="ru-RU" altLang="zh-CN" sz="3200" b="1" dirty="0" smtClean="0">
                <a:solidFill>
                  <a:srgbClr val="7030A0"/>
                </a:solidFill>
              </a:rPr>
              <a:t>2. </a:t>
            </a:r>
            <a:r>
              <a:rPr lang="zh-CN" altLang="en-US" sz="3200" b="1" dirty="0" smtClean="0"/>
              <a:t>我在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球场</a:t>
            </a:r>
            <a:r>
              <a:rPr lang="zh-CN" altLang="en-US" sz="3200" b="1" dirty="0" smtClean="0"/>
              <a:t>上</a:t>
            </a:r>
            <a:r>
              <a:rPr lang="ru-RU" altLang="zh-CN" sz="3200" b="1" dirty="0" smtClean="0"/>
              <a:t>…</a:t>
            </a:r>
            <a:r>
              <a:rPr lang="zh-CN" altLang="en-US" sz="3200" b="1" dirty="0" smtClean="0"/>
              <a:t>过</a:t>
            </a:r>
            <a:r>
              <a:rPr lang="ru-RU" altLang="zh-CN" sz="3200" b="1" dirty="0" smtClean="0"/>
              <a:t>… …</a:t>
            </a:r>
            <a:r>
              <a:rPr lang="zh-CN" altLang="en-US" sz="3200" b="1" dirty="0" smtClean="0"/>
              <a:t>。</a:t>
            </a:r>
            <a:endParaRPr lang="ru-RU" sz="32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71472" y="4286256"/>
            <a:ext cx="5143536" cy="857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altLang="zh-CN" sz="3200" dirty="0" smtClean="0"/>
          </a:p>
          <a:p>
            <a:pPr algn="ctr"/>
            <a:r>
              <a:rPr lang="ru-RU" altLang="zh-CN" sz="3200" b="1" dirty="0" smtClean="0">
                <a:solidFill>
                  <a:srgbClr val="7030A0"/>
                </a:solidFill>
              </a:rPr>
              <a:t>3. </a:t>
            </a:r>
            <a:r>
              <a:rPr lang="zh-CN" altLang="en-US" sz="3200" b="1" dirty="0" smtClean="0"/>
              <a:t>我在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网球场</a:t>
            </a:r>
            <a:r>
              <a:rPr lang="zh-CN" altLang="en-US" sz="3200" b="1" dirty="0" smtClean="0"/>
              <a:t>上打过</a:t>
            </a:r>
            <a:r>
              <a:rPr lang="ru-RU" altLang="zh-CN" sz="3200" b="1" dirty="0" smtClean="0"/>
              <a:t>… …</a:t>
            </a:r>
            <a:r>
              <a:rPr lang="zh-CN" altLang="en-US" sz="3200" b="1" dirty="0" smtClean="0"/>
              <a:t>。</a:t>
            </a:r>
            <a:endParaRPr lang="ru-RU" sz="32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71472" y="5429264"/>
            <a:ext cx="5214974" cy="857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altLang="zh-CN" sz="3200" dirty="0" smtClean="0"/>
          </a:p>
          <a:p>
            <a:pPr algn="ctr"/>
            <a:r>
              <a:rPr lang="ru-RU" altLang="zh-CN" sz="3200" b="1" dirty="0" smtClean="0">
                <a:solidFill>
                  <a:srgbClr val="7030A0"/>
                </a:solidFill>
              </a:rPr>
              <a:t>4. </a:t>
            </a:r>
            <a:r>
              <a:rPr lang="zh-CN" altLang="en-US" sz="3200" b="1" dirty="0" smtClean="0"/>
              <a:t>我在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冰球场</a:t>
            </a:r>
            <a:r>
              <a:rPr lang="zh-CN" altLang="en-US" sz="3200" b="1" dirty="0" smtClean="0"/>
              <a:t>上打过</a:t>
            </a:r>
            <a:r>
              <a:rPr lang="ru-RU" altLang="zh-CN" sz="3200" b="1" dirty="0" smtClean="0"/>
              <a:t>… …</a:t>
            </a:r>
            <a:r>
              <a:rPr lang="zh-CN" altLang="en-US" sz="3200" b="1" dirty="0" smtClean="0"/>
              <a:t>。</a:t>
            </a:r>
            <a:endParaRPr lang="ru-RU" sz="32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4" name="Рисунок 43" descr="unnam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857364"/>
            <a:ext cx="2571768" cy="2571768"/>
          </a:xfrm>
          <a:prstGeom prst="rect">
            <a:avLst/>
          </a:prstGeom>
        </p:spPr>
      </p:pic>
      <p:pic>
        <p:nvPicPr>
          <p:cNvPr id="45" name="Рисунок 44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500570"/>
            <a:ext cx="2286016" cy="20717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429256" y="5643578"/>
            <a:ext cx="2857520" cy="857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9256" y="4429132"/>
            <a:ext cx="2786082" cy="92869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3071810"/>
            <a:ext cx="2714644" cy="92869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071810"/>
            <a:ext cx="1143008" cy="10715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3200" dirty="0" smtClean="0"/>
          </a:p>
          <a:p>
            <a:pPr algn="ctr"/>
            <a:endParaRPr lang="ru-RU" sz="48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71604" y="214290"/>
            <a:ext cx="6000792" cy="121444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3200" dirty="0" smtClean="0"/>
          </a:p>
          <a:p>
            <a:pPr algn="ctr"/>
            <a:endParaRPr lang="ru-RU" altLang="zh-CN" sz="900" b="1" dirty="0" smtClean="0"/>
          </a:p>
          <a:p>
            <a:pPr algn="ctr"/>
            <a:r>
              <a:rPr lang="zh-CN" altLang="en-US" sz="3600" b="1" dirty="0" smtClean="0"/>
              <a:t>请</a:t>
            </a:r>
            <a:r>
              <a:rPr lang="zh-CN" altLang="en-US" sz="3600" b="1" dirty="0" smtClean="0"/>
              <a:t>说一说你做过哪些运动？</a:t>
            </a:r>
          </a:p>
          <a:p>
            <a:pPr algn="ctr"/>
            <a:r>
              <a:rPr lang="zh-CN" altLang="en-US" sz="3600" b="1" dirty="0" smtClean="0">
                <a:solidFill>
                  <a:srgbClr val="E11F56"/>
                </a:solidFill>
              </a:rPr>
              <a:t>如</a:t>
            </a:r>
            <a:r>
              <a:rPr lang="en-US" altLang="zh-CN" sz="3600" b="1" dirty="0" smtClean="0">
                <a:solidFill>
                  <a:srgbClr val="E11F56"/>
                </a:solidFill>
              </a:rPr>
              <a:t>: </a:t>
            </a:r>
            <a:r>
              <a:rPr lang="zh-CN" altLang="en-US" sz="3600" b="1" dirty="0" smtClean="0"/>
              <a:t>我</a:t>
            </a:r>
            <a:r>
              <a:rPr lang="zh-CN" altLang="en-US" sz="3600" b="1" u="sng" dirty="0" smtClean="0">
                <a:solidFill>
                  <a:srgbClr val="FF0000"/>
                </a:solidFill>
              </a:rPr>
              <a:t>踢</a:t>
            </a:r>
            <a:r>
              <a:rPr lang="zh-CN" altLang="en-US" sz="3600" b="1" dirty="0" smtClean="0">
                <a:solidFill>
                  <a:srgbClr val="7030A0"/>
                </a:solidFill>
              </a:rPr>
              <a:t>过</a:t>
            </a:r>
            <a:r>
              <a:rPr lang="zh-CN" altLang="en-US" sz="3600" b="1" u="sng" dirty="0" smtClean="0">
                <a:solidFill>
                  <a:srgbClr val="00B050"/>
                </a:solidFill>
              </a:rPr>
              <a:t>足球</a:t>
            </a:r>
            <a:r>
              <a:rPr lang="zh-CN" altLang="en-US" sz="3600" b="1" dirty="0" smtClean="0"/>
              <a:t>。</a:t>
            </a:r>
            <a:endParaRPr lang="ru-RU" sz="36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86116" y="1785926"/>
            <a:ext cx="4071966" cy="857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3200" dirty="0" smtClean="0"/>
          </a:p>
          <a:p>
            <a:pPr algn="ctr"/>
            <a:r>
              <a:rPr lang="ru-RU" altLang="zh-CN" sz="4800" b="1" dirty="0" smtClean="0"/>
              <a:t> … </a:t>
            </a:r>
            <a:r>
              <a:rPr lang="ru-RU" altLang="zh-CN" sz="4800" b="1" dirty="0" smtClean="0"/>
              <a:t>…</a:t>
            </a:r>
            <a:r>
              <a:rPr lang="zh-CN" altLang="en-US" sz="4800" b="1" dirty="0" smtClean="0">
                <a:solidFill>
                  <a:srgbClr val="7030A0"/>
                </a:solidFill>
              </a:rPr>
              <a:t>过</a:t>
            </a:r>
            <a:r>
              <a:rPr lang="ru-RU" altLang="zh-CN" sz="4800" b="1" dirty="0" smtClean="0">
                <a:solidFill>
                  <a:schemeClr val="tx1"/>
                </a:solidFill>
              </a:rPr>
              <a:t>… …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plus_PNG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857364"/>
            <a:ext cx="642942" cy="6407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3214686"/>
            <a:ext cx="100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/>
              <a:t>用</a:t>
            </a:r>
            <a:r>
              <a:rPr lang="ru-RU" altLang="zh-CN" sz="4800" b="1" dirty="0" smtClean="0"/>
              <a:t>:</a:t>
            </a:r>
            <a:endParaRPr lang="ru-RU" sz="4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3071810"/>
            <a:ext cx="2643206" cy="10001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打</a:t>
            </a:r>
            <a:r>
              <a:rPr lang="zh-CN" altLang="en-US" sz="4400" b="1" dirty="0" smtClean="0"/>
              <a:t>棒球</a:t>
            </a:r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5984" y="4357694"/>
            <a:ext cx="2714644" cy="10001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打</a:t>
            </a:r>
            <a:r>
              <a:rPr lang="zh-CN" altLang="en-US" sz="4400" b="1" dirty="0" smtClean="0"/>
              <a:t>网球</a:t>
            </a:r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5572140"/>
            <a:ext cx="2714644" cy="100013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rgbClr val="FF0000"/>
                </a:solidFill>
              </a:rPr>
              <a:t>打</a:t>
            </a:r>
            <a:r>
              <a:rPr lang="zh-CN" altLang="en-US" sz="3000" b="1" dirty="0" smtClean="0"/>
              <a:t>美式橄榄球</a:t>
            </a:r>
            <a:endParaRPr lang="ru-RU" sz="30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143249"/>
            <a:ext cx="2786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踢</a:t>
            </a:r>
            <a:r>
              <a:rPr lang="zh-CN" altLang="en-US" sz="4400" b="1" dirty="0" smtClean="0"/>
              <a:t>足</a:t>
            </a:r>
            <a:r>
              <a:rPr lang="zh-CN" altLang="en-US" sz="4400" b="1" dirty="0" smtClean="0"/>
              <a:t>球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4500570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打</a:t>
            </a:r>
            <a:r>
              <a:rPr lang="zh-CN" altLang="en-US" sz="4400" b="1" dirty="0" smtClean="0"/>
              <a:t>篮球</a:t>
            </a:r>
            <a:endParaRPr lang="ru-RU" sz="4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5715016"/>
            <a:ext cx="192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打</a:t>
            </a:r>
            <a:r>
              <a:rPr lang="zh-CN" altLang="en-US" sz="4400" b="1" dirty="0" smtClean="0"/>
              <a:t>排球</a:t>
            </a:r>
            <a:endParaRPr lang="ru-RU" sz="4400" b="1" dirty="0"/>
          </a:p>
        </p:txBody>
      </p:sp>
      <p:sp>
        <p:nvSpPr>
          <p:cNvPr id="18" name="Овал 17"/>
          <p:cNvSpPr/>
          <p:nvPr/>
        </p:nvSpPr>
        <p:spPr>
          <a:xfrm>
            <a:off x="285720" y="1428736"/>
            <a:ext cx="1428760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我</a:t>
            </a:r>
            <a:endParaRPr lang="ru-RU" sz="4400" b="1" dirty="0" smtClean="0"/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3" grpId="0" animBg="1"/>
      <p:bldP spid="8" grpId="0" animBg="1"/>
      <p:bldP spid="2" grpId="0" build="p" animBg="1"/>
      <p:bldP spid="3" grpId="0" animBg="1"/>
      <p:bldP spid="7" grpId="0"/>
      <p:bldP spid="9" grpId="0" animBg="1"/>
      <p:bldP spid="10" grpId="0" animBg="1"/>
      <p:bldP spid="11" grpId="0" animBg="1"/>
      <p:bldP spid="12" grpId="0"/>
      <p:bldP spid="14" grpId="0"/>
      <p:bldP spid="16" grpId="0"/>
      <p:bldP spid="1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643050"/>
            <a:ext cx="4786346" cy="4786346"/>
          </a:xfrm>
          <a:prstGeom prst="rect">
            <a:avLst/>
          </a:prstGeom>
        </p:spPr>
      </p:pic>
      <p:pic>
        <p:nvPicPr>
          <p:cNvPr id="8" name="Рисунок 7" descr="beautiful-flowers-animated-gif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52150" cy="428625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6929454" y="571501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马术</a:t>
            </a:r>
            <a:endParaRPr lang="ru-RU" sz="32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929454" y="4714884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900" b="1" dirty="0" smtClean="0"/>
          </a:p>
          <a:p>
            <a:pPr algn="ctr"/>
            <a:endParaRPr lang="ru-RU" altLang="zh-CN" sz="900" b="1" dirty="0" smtClean="0"/>
          </a:p>
          <a:p>
            <a:pPr algn="ctr"/>
            <a:r>
              <a:rPr lang="ru-RU" altLang="zh-CN" sz="3200" b="1" dirty="0" smtClean="0"/>
              <a:t> </a:t>
            </a:r>
            <a:r>
              <a:rPr lang="zh-CN" altLang="en-US" sz="3200" b="1" dirty="0" smtClean="0"/>
              <a:t>跑步</a:t>
            </a:r>
            <a:endParaRPr lang="ru-RU" sz="3200" b="1" dirty="0" smtClean="0"/>
          </a:p>
          <a:p>
            <a:pPr algn="ctr"/>
            <a:endParaRPr lang="ru-RU" sz="22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929454" y="357187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1000" b="1" dirty="0" smtClean="0"/>
          </a:p>
          <a:p>
            <a:pPr algn="ctr"/>
            <a:endParaRPr lang="ru-RU" altLang="zh-CN" sz="1000" b="1" dirty="0" smtClean="0"/>
          </a:p>
          <a:p>
            <a:pPr algn="ctr"/>
            <a:r>
              <a:rPr lang="ru-RU" altLang="zh-CN" sz="3200" b="1" dirty="0" smtClean="0"/>
              <a:t> </a:t>
            </a:r>
            <a:r>
              <a:rPr lang="zh-CN" altLang="en-US" sz="3200" b="1" dirty="0" smtClean="0"/>
              <a:t>网球</a:t>
            </a:r>
            <a:endParaRPr lang="ru-RU" sz="3200" b="1" dirty="0" smtClean="0"/>
          </a:p>
          <a:p>
            <a:pPr algn="ctr"/>
            <a:endParaRPr lang="ru-RU" sz="22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858016" y="250030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900" b="1" dirty="0" smtClean="0"/>
          </a:p>
          <a:p>
            <a:pPr algn="ctr"/>
            <a:endParaRPr lang="ru-RU" altLang="zh-CN" sz="900" b="1" dirty="0" smtClean="0"/>
          </a:p>
          <a:p>
            <a:pPr algn="ctr"/>
            <a:r>
              <a:rPr lang="zh-CN" altLang="en-US" sz="3200" b="1" dirty="0" smtClean="0"/>
              <a:t>足球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22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929454" y="142873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zh-CN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冰球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929454" y="285728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zh-CN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篮球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/>
          </a:p>
        </p:txBody>
      </p:sp>
      <p:pic>
        <p:nvPicPr>
          <p:cNvPr id="60" name="Рисунок 59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5000636"/>
            <a:ext cx="2737516" cy="1638298"/>
          </a:xfrm>
          <a:prstGeom prst="rect">
            <a:avLst/>
          </a:prstGeom>
        </p:spPr>
      </p:pic>
      <p:pic>
        <p:nvPicPr>
          <p:cNvPr id="59" name="Рисунок 58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928934"/>
            <a:ext cx="2214578" cy="1560110"/>
          </a:xfrm>
          <a:prstGeom prst="rect">
            <a:avLst/>
          </a:prstGeom>
        </p:spPr>
      </p:pic>
      <p:pic>
        <p:nvPicPr>
          <p:cNvPr id="58" name="Рисунок 57" descr="10.jpg"/>
          <p:cNvPicPr>
            <a:picLocks noChangeAspect="1"/>
          </p:cNvPicPr>
          <p:nvPr/>
        </p:nvPicPr>
        <p:blipFill>
          <a:blip r:embed="rId4" cstate="print"/>
          <a:srcRect t="20048" b="17651"/>
          <a:stretch>
            <a:fillRect/>
          </a:stretch>
        </p:blipFill>
        <p:spPr>
          <a:xfrm>
            <a:off x="2857488" y="1071546"/>
            <a:ext cx="2214578" cy="1379698"/>
          </a:xfrm>
          <a:prstGeom prst="rect">
            <a:avLst/>
          </a:prstGeom>
        </p:spPr>
      </p:pic>
      <p:pic>
        <p:nvPicPr>
          <p:cNvPr id="55" name="Рисунок 54" descr="7.jpg"/>
          <p:cNvPicPr>
            <a:picLocks noChangeAspect="1"/>
          </p:cNvPicPr>
          <p:nvPr/>
        </p:nvPicPr>
        <p:blipFill>
          <a:blip r:embed="rId5" cstate="print"/>
          <a:srcRect b="7846"/>
          <a:stretch>
            <a:fillRect/>
          </a:stretch>
        </p:blipFill>
        <p:spPr>
          <a:xfrm>
            <a:off x="214282" y="4591323"/>
            <a:ext cx="2143140" cy="2027251"/>
          </a:xfrm>
          <a:prstGeom prst="rect">
            <a:avLst/>
          </a:prstGeom>
        </p:spPr>
      </p:pic>
      <p:pic>
        <p:nvPicPr>
          <p:cNvPr id="57" name="Рисунок 56" descr="9.jpg"/>
          <p:cNvPicPr>
            <a:picLocks noChangeAspect="1"/>
          </p:cNvPicPr>
          <p:nvPr/>
        </p:nvPicPr>
        <p:blipFill>
          <a:blip r:embed="rId6" cstate="print"/>
          <a:srcRect t="16667" b="14285"/>
          <a:stretch>
            <a:fillRect/>
          </a:stretch>
        </p:blipFill>
        <p:spPr>
          <a:xfrm>
            <a:off x="214282" y="2527322"/>
            <a:ext cx="2214577" cy="161605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000496" y="142852"/>
            <a:ext cx="1285884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连一连</a:t>
            </a:r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357554" y="4071942"/>
            <a:ext cx="571504" cy="50006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33" name="Овал 32"/>
          <p:cNvSpPr/>
          <p:nvPr/>
        </p:nvSpPr>
        <p:spPr>
          <a:xfrm>
            <a:off x="6858016" y="285728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</a:t>
            </a:r>
            <a:endParaRPr lang="ru-RU" sz="3200" b="1" dirty="0"/>
          </a:p>
        </p:txBody>
      </p:sp>
      <p:sp>
        <p:nvSpPr>
          <p:cNvPr id="34" name="Овал 33"/>
          <p:cNvSpPr/>
          <p:nvPr/>
        </p:nvSpPr>
        <p:spPr>
          <a:xfrm>
            <a:off x="6929454" y="4500570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</a:t>
            </a:r>
            <a:endParaRPr lang="ru-RU" sz="3200" b="1" dirty="0"/>
          </a:p>
        </p:txBody>
      </p:sp>
      <p:sp>
        <p:nvSpPr>
          <p:cNvPr id="35" name="Овал 34"/>
          <p:cNvSpPr/>
          <p:nvPr/>
        </p:nvSpPr>
        <p:spPr>
          <a:xfrm>
            <a:off x="6858016" y="357187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</a:t>
            </a:r>
            <a:endParaRPr lang="ru-RU" sz="3200" b="1" dirty="0"/>
          </a:p>
        </p:txBody>
      </p:sp>
      <p:sp>
        <p:nvSpPr>
          <p:cNvPr id="36" name="Овал 35"/>
          <p:cNvSpPr/>
          <p:nvPr/>
        </p:nvSpPr>
        <p:spPr>
          <a:xfrm>
            <a:off x="6858016" y="142873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</a:t>
            </a:r>
            <a:endParaRPr lang="ru-RU" sz="3200" b="1" dirty="0"/>
          </a:p>
        </p:txBody>
      </p:sp>
      <p:sp>
        <p:nvSpPr>
          <p:cNvPr id="37" name="Овал 36"/>
          <p:cNvSpPr/>
          <p:nvPr/>
        </p:nvSpPr>
        <p:spPr>
          <a:xfrm>
            <a:off x="6858016" y="2428868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</a:t>
            </a:r>
            <a:endParaRPr lang="ru-RU" sz="3200" b="1" dirty="0"/>
          </a:p>
        </p:txBody>
      </p:sp>
      <p:sp>
        <p:nvSpPr>
          <p:cNvPr id="38" name="Овал 37"/>
          <p:cNvSpPr/>
          <p:nvPr/>
        </p:nvSpPr>
        <p:spPr>
          <a:xfrm>
            <a:off x="6858016" y="571501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</a:t>
            </a:r>
            <a:endParaRPr lang="ru-RU" sz="3200" b="1" dirty="0"/>
          </a:p>
        </p:txBody>
      </p:sp>
      <p:sp>
        <p:nvSpPr>
          <p:cNvPr id="50" name="Овал 49"/>
          <p:cNvSpPr/>
          <p:nvPr/>
        </p:nvSpPr>
        <p:spPr>
          <a:xfrm>
            <a:off x="2643174" y="2214554"/>
            <a:ext cx="571504" cy="50006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51" name="Овал 50"/>
          <p:cNvSpPr/>
          <p:nvPr/>
        </p:nvSpPr>
        <p:spPr>
          <a:xfrm>
            <a:off x="2786050" y="4857760"/>
            <a:ext cx="571504" cy="50006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52" name="Овал 51"/>
          <p:cNvSpPr/>
          <p:nvPr/>
        </p:nvSpPr>
        <p:spPr>
          <a:xfrm>
            <a:off x="0" y="6357934"/>
            <a:ext cx="571504" cy="50006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pic>
        <p:nvPicPr>
          <p:cNvPr id="56" name="Рисунок 55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469" y="357166"/>
            <a:ext cx="2166953" cy="1625215"/>
          </a:xfrm>
          <a:prstGeom prst="rect">
            <a:avLst/>
          </a:prstGeom>
        </p:spPr>
      </p:pic>
      <p:sp>
        <p:nvSpPr>
          <p:cNvPr id="53" name="Овал 52"/>
          <p:cNvSpPr/>
          <p:nvPr/>
        </p:nvSpPr>
        <p:spPr>
          <a:xfrm>
            <a:off x="0" y="1643050"/>
            <a:ext cx="571504" cy="50006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54" name="Овал 53"/>
          <p:cNvSpPr/>
          <p:nvPr/>
        </p:nvSpPr>
        <p:spPr>
          <a:xfrm>
            <a:off x="0" y="3786190"/>
            <a:ext cx="571504" cy="50006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2" grpId="0" animBg="1"/>
      <p:bldP spid="61" grpId="0" animBg="1"/>
      <p:bldP spid="63" grpId="0" animBg="1"/>
      <p:bldP spid="64" grpId="0" animBg="1"/>
      <p:bldP spid="65" grpId="0" animBg="1"/>
      <p:bldP spid="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кругленный прямоугольник 78"/>
          <p:cNvSpPr/>
          <p:nvPr/>
        </p:nvSpPr>
        <p:spPr>
          <a:xfrm>
            <a:off x="4214810" y="5072074"/>
            <a:ext cx="1928826" cy="1571636"/>
          </a:xfrm>
          <a:prstGeom prst="roundRect">
            <a:avLst/>
          </a:prstGeom>
          <a:solidFill>
            <a:srgbClr val="00B050"/>
          </a:solidFill>
          <a:ln/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5984" y="142852"/>
            <a:ext cx="4429156" cy="78579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CN" sz="2400" b="1" dirty="0" smtClean="0"/>
              <a:t>   </a:t>
            </a:r>
            <a:r>
              <a:rPr lang="zh-CN" altLang="en-US" sz="2400" b="1" dirty="0" smtClean="0"/>
              <a:t>看</a:t>
            </a:r>
            <a:r>
              <a:rPr lang="zh-CN" altLang="en-US" sz="2400" b="1" dirty="0" smtClean="0"/>
              <a:t>一看，改一改，然后说一说，白俄罗斯人都做什么运动</a:t>
            </a:r>
            <a:r>
              <a:rPr lang="ru-RU" altLang="zh-CN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1857388" cy="1251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2214546" y="3000372"/>
            <a:ext cx="1000132" cy="4286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夏季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1857388" cy="142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500702"/>
            <a:ext cx="1857388" cy="1155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5.jpg"/>
          <p:cNvPicPr>
            <a:picLocks noChangeAspect="1"/>
          </p:cNvPicPr>
          <p:nvPr/>
        </p:nvPicPr>
        <p:blipFill>
          <a:blip r:embed="rId5"/>
          <a:srcRect r="7520" b="8211"/>
          <a:stretch>
            <a:fillRect/>
          </a:stretch>
        </p:blipFill>
        <p:spPr>
          <a:xfrm>
            <a:off x="214282" y="642918"/>
            <a:ext cx="185738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Скругленный прямоугольник 16"/>
          <p:cNvSpPr/>
          <p:nvPr/>
        </p:nvSpPr>
        <p:spPr>
          <a:xfrm>
            <a:off x="2143108" y="1571612"/>
            <a:ext cx="1000132" cy="4286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春季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546" y="4643446"/>
            <a:ext cx="1000132" cy="4286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冬季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6143644"/>
            <a:ext cx="1071570" cy="42862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秋天 </a:t>
            </a:r>
            <a:endParaRPr lang="ru-RU" sz="2800" dirty="0"/>
          </a:p>
        </p:txBody>
      </p:sp>
      <p:sp>
        <p:nvSpPr>
          <p:cNvPr id="29" name="Овал 28"/>
          <p:cNvSpPr/>
          <p:nvPr/>
        </p:nvSpPr>
        <p:spPr>
          <a:xfrm>
            <a:off x="2428860" y="107154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30" name="Овал 29"/>
          <p:cNvSpPr/>
          <p:nvPr/>
        </p:nvSpPr>
        <p:spPr>
          <a:xfrm>
            <a:off x="2428860" y="2571744"/>
            <a:ext cx="50006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31" name="Овал 30"/>
          <p:cNvSpPr/>
          <p:nvPr/>
        </p:nvSpPr>
        <p:spPr>
          <a:xfrm>
            <a:off x="2428860" y="4071942"/>
            <a:ext cx="571504" cy="428628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32" name="Овал 31"/>
          <p:cNvSpPr/>
          <p:nvPr/>
        </p:nvSpPr>
        <p:spPr>
          <a:xfrm>
            <a:off x="2428860" y="5572140"/>
            <a:ext cx="500066" cy="500066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29454" y="571501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马术</a:t>
            </a:r>
            <a:endParaRPr lang="ru-RU" sz="32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929454" y="4714884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900" b="1" dirty="0" smtClean="0"/>
          </a:p>
          <a:p>
            <a:pPr algn="ctr"/>
            <a:endParaRPr lang="ru-RU" altLang="zh-CN" sz="900" b="1" dirty="0" smtClean="0"/>
          </a:p>
          <a:p>
            <a:pPr algn="ctr"/>
            <a:r>
              <a:rPr lang="ru-RU" altLang="zh-CN" sz="3200" b="1" dirty="0" smtClean="0"/>
              <a:t> </a:t>
            </a:r>
            <a:r>
              <a:rPr lang="zh-CN" altLang="en-US" sz="3200" b="1" dirty="0" smtClean="0"/>
              <a:t>跑步</a:t>
            </a:r>
            <a:endParaRPr lang="ru-RU" sz="3200" b="1" dirty="0" smtClean="0"/>
          </a:p>
          <a:p>
            <a:pPr algn="ctr"/>
            <a:endParaRPr lang="ru-RU" sz="22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929454" y="357187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1000" b="1" dirty="0" smtClean="0"/>
          </a:p>
          <a:p>
            <a:pPr algn="ctr"/>
            <a:endParaRPr lang="ru-RU" altLang="zh-CN" sz="1000" b="1" dirty="0" smtClean="0"/>
          </a:p>
          <a:p>
            <a:pPr algn="ctr"/>
            <a:r>
              <a:rPr lang="ru-RU" altLang="zh-CN" sz="3200" b="1" dirty="0" smtClean="0"/>
              <a:t> </a:t>
            </a:r>
            <a:r>
              <a:rPr lang="zh-CN" altLang="en-US" sz="3200" b="1" dirty="0" smtClean="0"/>
              <a:t>网球</a:t>
            </a:r>
            <a:endParaRPr lang="ru-RU" sz="3200" b="1" dirty="0" smtClean="0"/>
          </a:p>
          <a:p>
            <a:pPr algn="ctr"/>
            <a:endParaRPr lang="ru-RU" sz="22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58016" y="250030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900" b="1" dirty="0" smtClean="0"/>
          </a:p>
          <a:p>
            <a:pPr algn="ctr"/>
            <a:endParaRPr lang="ru-RU" altLang="zh-CN" sz="900" b="1" dirty="0" smtClean="0"/>
          </a:p>
          <a:p>
            <a:pPr algn="ctr"/>
            <a:r>
              <a:rPr lang="zh-CN" altLang="en-US" sz="3200" b="1" dirty="0" smtClean="0"/>
              <a:t>足球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22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929454" y="142873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zh-CN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3200" b="1" dirty="0" smtClean="0">
                <a:latin typeface="Times New Roman" pitchFamily="18" charset="0"/>
                <a:cs typeface="Times New Roman" pitchFamily="18" charset="0"/>
              </a:rPr>
              <a:t>冰球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929454" y="285728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zh-CN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篮球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/>
          </a:p>
        </p:txBody>
      </p:sp>
      <p:sp>
        <p:nvSpPr>
          <p:cNvPr id="49" name="Овал 48"/>
          <p:cNvSpPr/>
          <p:nvPr/>
        </p:nvSpPr>
        <p:spPr>
          <a:xfrm>
            <a:off x="6858016" y="285728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</a:t>
            </a:r>
            <a:endParaRPr lang="ru-RU" sz="3200" b="1" dirty="0"/>
          </a:p>
        </p:txBody>
      </p:sp>
      <p:sp>
        <p:nvSpPr>
          <p:cNvPr id="50" name="Овал 49"/>
          <p:cNvSpPr/>
          <p:nvPr/>
        </p:nvSpPr>
        <p:spPr>
          <a:xfrm>
            <a:off x="6929454" y="4500570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</a:t>
            </a:r>
            <a:endParaRPr lang="ru-RU" sz="3200" b="1" dirty="0"/>
          </a:p>
        </p:txBody>
      </p:sp>
      <p:sp>
        <p:nvSpPr>
          <p:cNvPr id="51" name="Овал 50"/>
          <p:cNvSpPr/>
          <p:nvPr/>
        </p:nvSpPr>
        <p:spPr>
          <a:xfrm>
            <a:off x="6858016" y="357187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</a:t>
            </a:r>
            <a:endParaRPr lang="ru-RU" sz="3200" b="1" dirty="0"/>
          </a:p>
        </p:txBody>
      </p:sp>
      <p:sp>
        <p:nvSpPr>
          <p:cNvPr id="52" name="Овал 51"/>
          <p:cNvSpPr/>
          <p:nvPr/>
        </p:nvSpPr>
        <p:spPr>
          <a:xfrm>
            <a:off x="6858016" y="142873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</a:t>
            </a:r>
            <a:endParaRPr lang="ru-RU" sz="3200" b="1" dirty="0"/>
          </a:p>
        </p:txBody>
      </p:sp>
      <p:sp>
        <p:nvSpPr>
          <p:cNvPr id="53" name="Овал 52"/>
          <p:cNvSpPr/>
          <p:nvPr/>
        </p:nvSpPr>
        <p:spPr>
          <a:xfrm>
            <a:off x="6858016" y="2428868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</a:t>
            </a:r>
            <a:endParaRPr lang="ru-RU" sz="3200" b="1" dirty="0"/>
          </a:p>
        </p:txBody>
      </p:sp>
      <p:sp>
        <p:nvSpPr>
          <p:cNvPr id="54" name="Овал 53"/>
          <p:cNvSpPr/>
          <p:nvPr/>
        </p:nvSpPr>
        <p:spPr>
          <a:xfrm>
            <a:off x="6858016" y="571501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</a:t>
            </a:r>
            <a:endParaRPr lang="ru-RU" sz="3200" b="1" dirty="0"/>
          </a:p>
        </p:txBody>
      </p:sp>
      <p:cxnSp>
        <p:nvCxnSpPr>
          <p:cNvPr id="56" name="Прямая соединительная линия 55"/>
          <p:cNvCxnSpPr>
            <a:endCxn id="39" idx="1"/>
          </p:cNvCxnSpPr>
          <p:nvPr/>
        </p:nvCxnSpPr>
        <p:spPr>
          <a:xfrm rot="16200000" flipH="1">
            <a:off x="3053943" y="1232281"/>
            <a:ext cx="3964809" cy="3786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54" idx="3"/>
          </p:cNvCxnSpPr>
          <p:nvPr/>
        </p:nvCxnSpPr>
        <p:spPr>
          <a:xfrm>
            <a:off x="3143240" y="2643182"/>
            <a:ext cx="3777542" cy="3376715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3214678" y="3000372"/>
            <a:ext cx="3714776" cy="2786082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3357554" y="2071678"/>
            <a:ext cx="3786214" cy="107157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295640" y="2795582"/>
            <a:ext cx="3777542" cy="3376715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8" name="Рисунок 77" descr="hotpng.co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5286388"/>
            <a:ext cx="1285884" cy="1285884"/>
          </a:xfrm>
          <a:prstGeom prst="rect">
            <a:avLst/>
          </a:prstGeom>
        </p:spPr>
      </p:pic>
      <p:cxnSp>
        <p:nvCxnSpPr>
          <p:cNvPr id="80" name="Прямая со стрелкой 79"/>
          <p:cNvCxnSpPr/>
          <p:nvPr/>
        </p:nvCxnSpPr>
        <p:spPr>
          <a:xfrm flipV="1">
            <a:off x="3214678" y="938194"/>
            <a:ext cx="3724300" cy="3348062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3214678" y="1785926"/>
            <a:ext cx="3643338" cy="2143140"/>
          </a:xfrm>
          <a:prstGeom prst="straightConnector1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" grpId="0" animBg="1"/>
      <p:bldP spid="14" grpId="0" animBg="1"/>
      <p:bldP spid="17" grpId="0" animBg="1"/>
      <p:bldP spid="10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27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357158" y="5643578"/>
            <a:ext cx="3714776" cy="5715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4429132"/>
            <a:ext cx="3714776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285992"/>
            <a:ext cx="3714776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285860"/>
            <a:ext cx="3714776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285728"/>
            <a:ext cx="2500330" cy="642942"/>
          </a:xfrm>
          <a:prstGeom prst="roundRect">
            <a:avLst/>
          </a:prstGeom>
          <a:solidFill>
            <a:srgbClr val="FF33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0430" y="42860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按示例造新词</a:t>
            </a:r>
            <a:r>
              <a:rPr lang="ru-RU" altLang="zh-CN" sz="2400" b="1" dirty="0" smtClean="0"/>
              <a:t>: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例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:</a:t>
            </a:r>
            <a:r>
              <a:rPr lang="ru-RU" altLang="zh-CN" sz="28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运动场</a:t>
            </a:r>
            <a:r>
              <a:rPr lang="ru-RU" altLang="zh-CN" sz="2800" b="1" dirty="0" smtClean="0"/>
              <a:t>=  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运动</a:t>
            </a:r>
            <a:r>
              <a:rPr lang="ru-RU" altLang="zh-CN" sz="2800" b="1" dirty="0" smtClean="0">
                <a:solidFill>
                  <a:srgbClr val="0070C0"/>
                </a:solidFill>
              </a:rPr>
              <a:t> </a:t>
            </a:r>
            <a:r>
              <a:rPr lang="ru-RU" altLang="zh-CN" sz="2800" b="1" dirty="0" smtClean="0"/>
              <a:t>+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357430"/>
            <a:ext cx="310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球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场</a:t>
            </a:r>
            <a:r>
              <a:rPr lang="ru-RU" altLang="zh-CN" sz="2800" b="1" dirty="0" smtClean="0"/>
              <a:t>=   … …  +  … …</a:t>
            </a:r>
            <a:endParaRPr lang="ru-RU" alt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3357562"/>
            <a:ext cx="3714776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429000"/>
            <a:ext cx="3017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操场</a:t>
            </a:r>
            <a:r>
              <a:rPr lang="ru-RU" altLang="zh-CN" sz="2800" b="1" dirty="0" smtClean="0"/>
              <a:t>=   … …  +  … …</a:t>
            </a:r>
            <a:endParaRPr lang="ru-RU" alt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500571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足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球</a:t>
            </a:r>
            <a:r>
              <a:rPr lang="ru-RU" altLang="zh-CN" sz="2800" b="1" dirty="0" smtClean="0"/>
              <a:t>=   … …+  … …</a:t>
            </a:r>
            <a:endParaRPr lang="ru-RU" altLang="en-US" sz="2800" b="1" dirty="0" smtClean="0">
              <a:solidFill>
                <a:srgbClr val="7030A0"/>
              </a:solidFill>
            </a:endParaRPr>
          </a:p>
          <a:p>
            <a:endParaRPr lang="ru-RU" alt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0" y="4500570"/>
            <a:ext cx="3643338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4572008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冰球场</a:t>
            </a:r>
            <a:r>
              <a:rPr lang="ru-RU" altLang="zh-CN" sz="2800" b="1" dirty="0" smtClean="0"/>
              <a:t>= … …  + … …</a:t>
            </a:r>
            <a:endParaRPr lang="ru-RU" alt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1285860"/>
            <a:ext cx="3643338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3" y="1357298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网球场</a:t>
            </a:r>
            <a:r>
              <a:rPr lang="ru-RU" altLang="zh-CN" sz="2800" b="1" dirty="0" smtClean="0"/>
              <a:t>=   … …  +  … …</a:t>
            </a:r>
            <a:endParaRPr lang="ru-RU" alt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752" y="2285992"/>
            <a:ext cx="3643338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285992"/>
            <a:ext cx="3500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滑冰场</a:t>
            </a:r>
            <a:r>
              <a:rPr lang="ru-RU" altLang="zh-CN" sz="2800" b="1" dirty="0" smtClean="0"/>
              <a:t>=   … …  +  … …</a:t>
            </a:r>
            <a:endParaRPr lang="ru-RU" alt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7752" y="3286124"/>
            <a:ext cx="3643338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3286124"/>
            <a:ext cx="3500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高尔夫场</a:t>
            </a:r>
            <a:r>
              <a:rPr lang="ru-RU" altLang="zh-CN" sz="2800" b="1" dirty="0" smtClean="0"/>
              <a:t>= … … + … …</a:t>
            </a:r>
            <a:endParaRPr lang="ru-RU" altLang="en-US" sz="2800" b="1" dirty="0" smtClean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7752" y="5643578"/>
            <a:ext cx="3714776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5715017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英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式橄榄球场</a:t>
            </a:r>
            <a:r>
              <a:rPr lang="ru-RU" altLang="zh-CN" sz="2400" b="1" dirty="0" smtClean="0"/>
              <a:t>=… </a:t>
            </a:r>
            <a:r>
              <a:rPr lang="ru-RU" altLang="zh-CN" sz="2400" b="1" dirty="0" smtClean="0"/>
              <a:t>… +… </a:t>
            </a:r>
            <a:r>
              <a:rPr lang="ru-RU" altLang="zh-CN" sz="2400" b="1" dirty="0" smtClean="0"/>
              <a:t>…</a:t>
            </a:r>
            <a:endParaRPr lang="ru-RU" altLang="en-US" sz="2400" b="1" dirty="0" smtClean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5643578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+mn-ea"/>
              </a:rPr>
              <a:t>美</a:t>
            </a:r>
            <a:r>
              <a:rPr lang="zh-CN" altLang="en-US" sz="2800" b="1" dirty="0" smtClean="0">
                <a:solidFill>
                  <a:srgbClr val="7030A0"/>
                </a:solidFill>
                <a:latin typeface="+mn-ea"/>
              </a:rPr>
              <a:t>式橄榄球</a:t>
            </a:r>
            <a:r>
              <a:rPr lang="zh-CN" altLang="en-US" sz="2800" b="1" dirty="0" smtClean="0">
                <a:solidFill>
                  <a:srgbClr val="7030A0"/>
                </a:solidFill>
                <a:latin typeface="+mn-ea"/>
              </a:rPr>
              <a:t>场</a:t>
            </a:r>
            <a:r>
              <a:rPr lang="ru-RU" altLang="zh-CN" sz="2400" b="1" dirty="0" smtClean="0"/>
              <a:t>=… … </a:t>
            </a:r>
            <a:r>
              <a:rPr lang="ru-RU" altLang="zh-CN" sz="2800" b="1" dirty="0" smtClean="0"/>
              <a:t>+</a:t>
            </a:r>
            <a:r>
              <a:rPr lang="ru-RU" altLang="zh-CN" sz="2400" b="1" dirty="0" smtClean="0"/>
              <a:t>… …</a:t>
            </a:r>
            <a:endParaRPr lang="ru-RU" sz="2400" dirty="0"/>
          </a:p>
        </p:txBody>
      </p:sp>
      <p:pic>
        <p:nvPicPr>
          <p:cNvPr id="26" name="Рисунок 2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1546" cy="107154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  <p:bldP spid="11" grpId="0" build="p"/>
      <p:bldP spid="15" grpId="0" build="p"/>
      <p:bldP spid="17" grpId="0" build="p"/>
      <p:bldP spid="19" grpId="0" build="p"/>
      <p:bldP spid="21" grpId="0" build="p"/>
      <p:bldP spid="23" grpId="0" build="p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1285860"/>
            <a:ext cx="8072494" cy="5715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4678" y="285728"/>
            <a:ext cx="2857520" cy="785842"/>
          </a:xfrm>
          <a:prstGeom prst="roundRect">
            <a:avLst/>
          </a:prstGeom>
          <a:solidFill>
            <a:srgbClr val="FF33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6050" y="214290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问</a:t>
            </a:r>
            <a:r>
              <a:rPr lang="zh-CN" altLang="en-US" sz="2800" b="1" dirty="0" smtClean="0"/>
              <a:t>你的同学</a:t>
            </a:r>
            <a:r>
              <a:rPr lang="ru-RU" altLang="zh-CN" sz="2800" b="1" dirty="0" smtClean="0"/>
              <a:t>,</a:t>
            </a:r>
          </a:p>
          <a:p>
            <a:pPr algn="ctr"/>
            <a:r>
              <a:rPr lang="zh-CN" altLang="en-US" sz="2800" b="1" dirty="0" smtClean="0"/>
              <a:t>他喜欢什么运动？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</a:rPr>
              <a:t>例</a:t>
            </a:r>
            <a:r>
              <a:rPr lang="en-US" altLang="zh-CN" sz="2800" b="1" dirty="0" smtClean="0">
                <a:solidFill>
                  <a:srgbClr val="7030A0"/>
                </a:solidFill>
              </a:rPr>
              <a:t>:</a:t>
            </a:r>
            <a:r>
              <a:rPr lang="zh-CN" altLang="en-US" sz="2800" b="1" dirty="0" smtClean="0"/>
              <a:t>我喜欢打网球</a:t>
            </a:r>
            <a:r>
              <a:rPr lang="ru-RU" sz="2800" b="1" dirty="0" smtClean="0"/>
              <a:t>/</a:t>
            </a:r>
            <a:r>
              <a:rPr lang="zh-CN" altLang="en-US" sz="2800" b="1" dirty="0" smtClean="0"/>
              <a:t>我也会打篮球，也喜欢打网球。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72066" y="5000636"/>
            <a:ext cx="2857520" cy="857256"/>
          </a:xfrm>
          <a:prstGeom prst="roundRect">
            <a:avLst/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85852" y="5429264"/>
            <a:ext cx="2786082" cy="928694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86446" y="3071810"/>
            <a:ext cx="2571768" cy="928694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0496" y="2000240"/>
            <a:ext cx="1285884" cy="10715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3200" dirty="0" smtClean="0"/>
          </a:p>
          <a:p>
            <a:pPr algn="ctr"/>
            <a:endParaRPr lang="ru-RU" sz="48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43372" y="2143116"/>
            <a:ext cx="100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/>
              <a:t>用</a:t>
            </a:r>
            <a:r>
              <a:rPr lang="ru-RU" altLang="zh-CN" sz="4800" b="1" dirty="0" smtClean="0"/>
              <a:t>:</a:t>
            </a:r>
            <a:endParaRPr lang="ru-RU" sz="4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85984" y="3786190"/>
            <a:ext cx="2643206" cy="1000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打</a:t>
            </a:r>
            <a:r>
              <a:rPr lang="zh-CN" altLang="en-US" sz="4400" b="1" dirty="0" smtClean="0"/>
              <a:t>棒球</a:t>
            </a:r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29322" y="3143248"/>
            <a:ext cx="2372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4400" b="1" dirty="0" smtClean="0">
                <a:solidFill>
                  <a:srgbClr val="FF0000"/>
                </a:solidFill>
              </a:rPr>
              <a:t>  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踢</a:t>
            </a:r>
            <a:r>
              <a:rPr lang="zh-CN" altLang="en-US" sz="4400" b="1" dirty="0" smtClean="0"/>
              <a:t>足</a:t>
            </a:r>
            <a:r>
              <a:rPr lang="zh-CN" altLang="en-US" sz="4400" b="1" dirty="0" smtClean="0"/>
              <a:t>球</a:t>
            </a:r>
            <a:endParaRPr lang="ru-RU" sz="4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14480" y="5572140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打</a:t>
            </a:r>
            <a:r>
              <a:rPr lang="zh-CN" altLang="en-US" sz="4400" b="1" dirty="0" smtClean="0"/>
              <a:t>篮球</a:t>
            </a:r>
            <a:endParaRPr lang="ru-RU" sz="4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429256" y="5000636"/>
            <a:ext cx="192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打</a:t>
            </a:r>
            <a:r>
              <a:rPr lang="zh-CN" altLang="en-US" sz="4400" b="1" dirty="0" smtClean="0"/>
              <a:t>排球</a:t>
            </a:r>
            <a:endParaRPr lang="ru-RU" sz="4400" b="1" dirty="0"/>
          </a:p>
        </p:txBody>
      </p:sp>
      <p:sp>
        <p:nvSpPr>
          <p:cNvPr id="38" name="Овал 37"/>
          <p:cNvSpPr/>
          <p:nvPr/>
        </p:nvSpPr>
        <p:spPr>
          <a:xfrm>
            <a:off x="214282" y="2714620"/>
            <a:ext cx="1928826" cy="185738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hotpng.c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1643074" cy="150019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3071802" y="2285992"/>
            <a:ext cx="2714644" cy="2571768"/>
          </a:xfrm>
          <a:prstGeom prst="roundRect">
            <a:avLst/>
          </a:prstGeom>
          <a:gradFill>
            <a:gsLst>
              <a:gs pos="0">
                <a:schemeClr val="accent1">
                  <a:tint val="10000"/>
                  <a:satMod val="300000"/>
                  <a:alpha val="3000"/>
                </a:schemeClr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</a:gradFill>
          <a:ln/>
          <a:effectLst>
            <a:outerShdw blurRad="63500" dist="25400" dir="14700000" algn="t" rotWithShape="0">
              <a:srgbClr val="000000">
                <a:alpha val="2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3600" b="1" dirty="0" smtClean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72264" y="571501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3200" b="1" dirty="0" smtClean="0"/>
          </a:p>
          <a:p>
            <a:pPr algn="ctr"/>
            <a:r>
              <a:rPr lang="zh-CN" altLang="en-US" sz="3600" b="1" dirty="0" smtClean="0"/>
              <a:t>迷</a:t>
            </a:r>
            <a:endParaRPr lang="ru-RU" altLang="zh-CN" sz="3600" b="1" dirty="0" smtClean="0"/>
          </a:p>
          <a:p>
            <a:pPr algn="ctr"/>
            <a:endParaRPr lang="ru-RU" sz="32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2264" y="2571744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手</a:t>
            </a:r>
            <a:endParaRPr lang="ru-RU" altLang="zh-CN" sz="3600" b="1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0430" y="714356"/>
            <a:ext cx="1857388" cy="1071570"/>
          </a:xfrm>
          <a:prstGeom prst="roundRect">
            <a:avLst/>
          </a:prstGeom>
          <a:solidFill>
            <a:srgbClr val="FF33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857232"/>
            <a:ext cx="135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b="1" dirty="0" smtClean="0"/>
              <a:t> 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填空</a:t>
            </a:r>
            <a:r>
              <a:rPr lang="ru-RU" altLang="zh-CN" sz="4000" b="1" dirty="0" smtClean="0">
                <a:solidFill>
                  <a:schemeClr val="bg1"/>
                </a:solidFill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857892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CN" sz="3600" b="1" dirty="0" smtClean="0"/>
              <a:t>…</a:t>
            </a:r>
            <a:r>
              <a:rPr lang="zh-CN" altLang="en-US" sz="3600" b="1" dirty="0" smtClean="0"/>
              <a:t>剑</a:t>
            </a:r>
            <a:endParaRPr lang="ru-RU" altLang="zh-CN" sz="3600" b="1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4857760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900" b="1" dirty="0" smtClean="0"/>
          </a:p>
          <a:p>
            <a:pPr algn="ctr"/>
            <a:endParaRPr lang="ru-RU" altLang="zh-CN" sz="900" b="1" dirty="0" smtClean="0"/>
          </a:p>
          <a:p>
            <a:pPr algn="ctr"/>
            <a:r>
              <a:rPr lang="zh-CN" altLang="en-US" sz="3600" b="1" dirty="0" smtClean="0"/>
              <a:t>摔</a:t>
            </a:r>
            <a:r>
              <a:rPr lang="ru-RU" altLang="zh-CN" sz="3600" b="1" dirty="0" smtClean="0"/>
              <a:t>…</a:t>
            </a:r>
          </a:p>
          <a:p>
            <a:pPr algn="ctr"/>
            <a:endParaRPr lang="ru-RU" sz="2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3714752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1000" b="1" dirty="0" smtClean="0"/>
          </a:p>
          <a:p>
            <a:pPr algn="ctr"/>
            <a:endParaRPr lang="ru-RU" altLang="zh-CN" sz="1000" b="1" dirty="0" smtClean="0"/>
          </a:p>
          <a:p>
            <a:r>
              <a:rPr lang="ru-RU" altLang="zh-CN" sz="3200" b="1" dirty="0" smtClean="0"/>
              <a:t>    </a:t>
            </a:r>
            <a:r>
              <a:rPr lang="zh-CN" altLang="en-US" sz="3600" b="1" dirty="0" smtClean="0"/>
              <a:t>球</a:t>
            </a:r>
            <a:r>
              <a:rPr lang="ru-RU" altLang="zh-CN" sz="3600" b="1" dirty="0" smtClean="0"/>
              <a:t>…</a:t>
            </a:r>
          </a:p>
          <a:p>
            <a:pPr algn="ctr"/>
            <a:endParaRPr lang="ru-RU" sz="2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2643182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900" b="1" dirty="0" smtClean="0"/>
          </a:p>
          <a:p>
            <a:pPr algn="ctr"/>
            <a:r>
              <a:rPr lang="ru-RU" altLang="zh-CN" sz="3200" b="1" dirty="0" smtClean="0"/>
              <a:t> </a:t>
            </a:r>
            <a:r>
              <a:rPr lang="zh-CN" altLang="en-US" sz="3600" b="1" dirty="0" smtClean="0"/>
              <a:t>羽毛</a:t>
            </a:r>
            <a:r>
              <a:rPr lang="ru-RU" altLang="zh-CN" sz="3600" b="1" dirty="0" smtClean="0"/>
              <a:t>…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571612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zh-CN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zh-CN" sz="3600" b="1" dirty="0" smtClean="0"/>
              <a:t>…</a:t>
            </a:r>
            <a:r>
              <a:rPr lang="zh-CN" altLang="en-US" sz="3600" b="1" dirty="0" smtClean="0"/>
              <a:t>径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500042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选</a:t>
            </a:r>
            <a:r>
              <a:rPr lang="ru-RU" altLang="zh-CN" sz="3600" b="1" dirty="0" smtClean="0"/>
              <a:t>…</a:t>
            </a:r>
            <a:endParaRPr lang="ru-RU" sz="3600" b="1" dirty="0"/>
          </a:p>
        </p:txBody>
      </p:sp>
      <p:sp>
        <p:nvSpPr>
          <p:cNvPr id="11" name="Овал 10"/>
          <p:cNvSpPr/>
          <p:nvPr/>
        </p:nvSpPr>
        <p:spPr>
          <a:xfrm>
            <a:off x="785786" y="500042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>
            <a:off x="928662" y="464344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3" name="Овал 12"/>
          <p:cNvSpPr/>
          <p:nvPr/>
        </p:nvSpPr>
        <p:spPr>
          <a:xfrm>
            <a:off x="857224" y="3714752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857224" y="1571612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5" name="Овал 14"/>
          <p:cNvSpPr/>
          <p:nvPr/>
        </p:nvSpPr>
        <p:spPr>
          <a:xfrm>
            <a:off x="857224" y="2571744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6" name="Овал 15"/>
          <p:cNvSpPr/>
          <p:nvPr/>
        </p:nvSpPr>
        <p:spPr>
          <a:xfrm>
            <a:off x="857224" y="5857892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2264" y="4643446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击</a:t>
            </a:r>
            <a:endParaRPr lang="ru-RU" altLang="zh-CN" sz="3600" b="1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2264" y="3714752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跤</a:t>
            </a:r>
            <a:endParaRPr lang="ru-RU" altLang="zh-CN" sz="3600" b="1" dirty="0" smtClean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00826" y="1571612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田</a:t>
            </a:r>
            <a:endParaRPr lang="ru-RU" altLang="zh-CN" sz="3600" b="1" dirty="0" smtClean="0"/>
          </a:p>
        </p:txBody>
      </p:sp>
      <p:sp>
        <p:nvSpPr>
          <p:cNvPr id="21" name="Овал 20"/>
          <p:cNvSpPr/>
          <p:nvPr/>
        </p:nvSpPr>
        <p:spPr>
          <a:xfrm>
            <a:off x="6500826" y="4572008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</a:t>
            </a:r>
            <a:endParaRPr lang="ru-RU" sz="3200" b="1" dirty="0"/>
          </a:p>
        </p:txBody>
      </p:sp>
      <p:sp>
        <p:nvSpPr>
          <p:cNvPr id="22" name="Овал 21"/>
          <p:cNvSpPr/>
          <p:nvPr/>
        </p:nvSpPr>
        <p:spPr>
          <a:xfrm>
            <a:off x="6429388" y="357187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6429388" y="1428736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</a:t>
            </a:r>
            <a:endParaRPr lang="ru-RU" sz="3200" b="1" dirty="0"/>
          </a:p>
        </p:txBody>
      </p:sp>
      <p:sp>
        <p:nvSpPr>
          <p:cNvPr id="24" name="Овал 23"/>
          <p:cNvSpPr/>
          <p:nvPr/>
        </p:nvSpPr>
        <p:spPr>
          <a:xfrm>
            <a:off x="6429388" y="2428868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</a:t>
            </a:r>
            <a:endParaRPr lang="ru-RU" sz="3200" b="1" dirty="0"/>
          </a:p>
        </p:txBody>
      </p:sp>
      <p:sp>
        <p:nvSpPr>
          <p:cNvPr id="25" name="Овал 24"/>
          <p:cNvSpPr/>
          <p:nvPr/>
        </p:nvSpPr>
        <p:spPr>
          <a:xfrm>
            <a:off x="6572264" y="5786454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</a:t>
            </a:r>
            <a:endParaRPr lang="ru-RU" sz="32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571480"/>
            <a:ext cx="1643074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球</a:t>
            </a:r>
            <a:endParaRPr lang="ru-RU" altLang="zh-CN" sz="3600" b="1" dirty="0" smtClean="0"/>
          </a:p>
        </p:txBody>
      </p:sp>
      <p:sp>
        <p:nvSpPr>
          <p:cNvPr id="27" name="Овал 26"/>
          <p:cNvSpPr/>
          <p:nvPr/>
        </p:nvSpPr>
        <p:spPr>
          <a:xfrm>
            <a:off x="6357950" y="500042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</a:t>
            </a:r>
            <a:endParaRPr lang="ru-RU" sz="3200" b="1" dirty="0"/>
          </a:p>
        </p:txBody>
      </p:sp>
      <p:pic>
        <p:nvPicPr>
          <p:cNvPr id="34" name="Рисунок 33" descr="5a2219c1eda709.30931022151218425797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571744"/>
            <a:ext cx="2071702" cy="2128523"/>
          </a:xfrm>
          <a:prstGeom prst="rect">
            <a:avLst/>
          </a:prstGeom>
          <a:effectLst/>
        </p:spPr>
      </p:pic>
      <p:pic>
        <p:nvPicPr>
          <p:cNvPr id="35" name="Рисунок 34" descr="hotpng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286124"/>
            <a:ext cx="1785950" cy="178595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28" grpId="0" animBg="1"/>
      <p:bldP spid="4" grpId="0" animBg="1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/>
          <p:nvPr/>
        </p:nvSpPr>
        <p:spPr>
          <a:xfrm>
            <a:off x="285720" y="285728"/>
            <a:ext cx="8429684" cy="121444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1472" y="357166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B0F0"/>
                </a:solidFill>
              </a:rPr>
              <a:t>问</a:t>
            </a:r>
            <a:r>
              <a:rPr lang="zh-CN" altLang="en-US" sz="3200" b="1" dirty="0" smtClean="0"/>
              <a:t>你的同班同学</a:t>
            </a:r>
            <a:r>
              <a:rPr lang="ru-RU" altLang="zh-CN" sz="3200" b="1" dirty="0" smtClean="0"/>
              <a:t>, </a:t>
            </a:r>
            <a:r>
              <a:rPr lang="zh-CN" altLang="en-US" sz="3200" b="1" dirty="0" smtClean="0"/>
              <a:t>他喜欢一个人还是跟</a:t>
            </a:r>
            <a:endParaRPr lang="ru-RU" altLang="zh-CN" sz="3200" b="1" dirty="0" smtClean="0"/>
          </a:p>
          <a:p>
            <a:pPr algn="ctr"/>
            <a:r>
              <a:rPr lang="zh-CN" altLang="en-US" sz="3200" b="1" dirty="0" smtClean="0"/>
              <a:t>朋友一起做运动？</a:t>
            </a:r>
            <a:endParaRPr lang="ru-RU" sz="32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488" y="5572140"/>
            <a:ext cx="1714512" cy="785818"/>
          </a:xfrm>
          <a:prstGeom prst="roundRect">
            <a:avLst/>
          </a:prstGeom>
          <a:solidFill>
            <a:srgbClr val="7030A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28860" y="4357694"/>
            <a:ext cx="1571636" cy="7858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500826" y="4286256"/>
            <a:ext cx="1857388" cy="785818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7158" y="1785926"/>
            <a:ext cx="8501122" cy="10715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zh-CN" sz="3200" b="1" dirty="0" smtClean="0">
                <a:solidFill>
                  <a:srgbClr val="7030A0"/>
                </a:solidFill>
              </a:rPr>
              <a:t>1). </a:t>
            </a:r>
            <a:r>
              <a:rPr lang="zh-CN" altLang="en-US" sz="3200" b="1" dirty="0" smtClean="0"/>
              <a:t>我喜欢</a:t>
            </a:r>
            <a:r>
              <a:rPr lang="ru-RU" altLang="zh-CN" sz="3200" b="1" dirty="0" smtClean="0"/>
              <a:t>…</a:t>
            </a:r>
            <a:r>
              <a:rPr lang="zh-CN" altLang="en-US" sz="3200" b="1" dirty="0" smtClean="0"/>
              <a:t>做运动</a:t>
            </a:r>
            <a:r>
              <a:rPr lang="ru-RU" sz="3200" b="1" dirty="0" smtClean="0"/>
              <a:t>/</a:t>
            </a:r>
            <a:r>
              <a:rPr lang="zh-CN" altLang="en-US" sz="3200" b="1" dirty="0" smtClean="0"/>
              <a:t>我喜欢跟朋友一起做运动。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7158" y="3071810"/>
            <a:ext cx="8501122" cy="1000132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CN" sz="3200" b="1" dirty="0" smtClean="0">
                <a:solidFill>
                  <a:srgbClr val="7030A0"/>
                </a:solidFill>
              </a:rPr>
              <a:t>2).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我喜欢跟</a:t>
            </a:r>
            <a:r>
              <a:rPr lang="ru-RU" altLang="zh-CN" sz="3200" b="1" dirty="0" smtClean="0">
                <a:solidFill>
                  <a:schemeClr val="bg1"/>
                </a:solidFill>
              </a:rPr>
              <a:t>…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一起做运动。</a:t>
            </a:r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57950" y="4429132"/>
            <a:ext cx="2000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zh-CN" sz="3600" b="1" dirty="0" smtClean="0"/>
              <a:t>  </a:t>
            </a:r>
            <a:r>
              <a:rPr lang="zh-CN" altLang="en-US" sz="3600" b="1" dirty="0" smtClean="0"/>
              <a:t>跟父母 </a:t>
            </a:r>
            <a:endParaRPr lang="ru-RU" sz="3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428860" y="4429132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/>
              <a:t>一个人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714612" y="564357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/>
              <a:t>跟朋友</a:t>
            </a:r>
            <a:endParaRPr lang="ru-RU" sz="36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214810" y="4357694"/>
            <a:ext cx="2143140" cy="7858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跟我的狗</a:t>
            </a:r>
            <a:endParaRPr lang="ru-RU" sz="32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286380" y="5572140"/>
            <a:ext cx="2286016" cy="714380"/>
          </a:xfrm>
          <a:prstGeom prst="roundRect">
            <a:avLst/>
          </a:prstGeom>
          <a:solidFill>
            <a:srgbClr val="E11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</a:rPr>
              <a:t>跟我的</a:t>
            </a:r>
            <a:r>
              <a:rPr lang="zh-CN" altLang="en-US" sz="3600" dirty="0" smtClean="0"/>
              <a:t>猫 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8" name="Сердце 47"/>
          <p:cNvSpPr/>
          <p:nvPr/>
        </p:nvSpPr>
        <p:spPr>
          <a:xfrm>
            <a:off x="214282" y="4143380"/>
            <a:ext cx="2143140" cy="1857388"/>
          </a:xfrm>
          <a:prstGeom prst="hear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42910" y="4500570"/>
            <a:ext cx="12858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/>
              <a:t>用</a:t>
            </a:r>
            <a:r>
              <a:rPr lang="ru-RU" altLang="zh-CN" sz="6600" b="1" dirty="0" smtClean="0"/>
              <a:t>:</a:t>
            </a:r>
            <a:endParaRPr lang="ru-RU" sz="66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7" grpId="0" animBg="1"/>
      <p:bldP spid="38" grpId="0" animBg="1"/>
      <p:bldP spid="39" grpId="0" animBg="1"/>
      <p:bldP spid="41" grpId="0" animBg="1"/>
      <p:bldP spid="42" grpId="0"/>
      <p:bldP spid="43" grpId="0"/>
      <p:bldP spid="44" grpId="0"/>
      <p:bldP spid="50" grpId="0" animBg="1"/>
      <p:bldP spid="52" grpId="0" animBg="1"/>
      <p:bldP spid="48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857232"/>
            <a:ext cx="4500562" cy="600076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00108"/>
            <a:ext cx="428628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300" b="1" dirty="0" smtClean="0">
                <a:solidFill>
                  <a:schemeClr val="bg1"/>
                </a:solidFill>
              </a:rPr>
              <a:t>白俄罗斯人 </a:t>
            </a:r>
            <a:r>
              <a:rPr lang="en-US" altLang="zh-CN" sz="33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。</a:t>
            </a:r>
            <a:endParaRPr lang="en-US" altLang="zh-CN" sz="3300" b="1" dirty="0" smtClean="0">
              <a:solidFill>
                <a:schemeClr val="bg1"/>
              </a:solidFill>
            </a:endParaRPr>
          </a:p>
          <a:p>
            <a:pPr marL="514350" indent="-514350"/>
            <a:endParaRPr lang="zh-CN" altLang="en-US" sz="900" b="1" dirty="0" smtClean="0">
              <a:solidFill>
                <a:schemeClr val="bg1"/>
              </a:solidFill>
            </a:endParaRPr>
          </a:p>
          <a:p>
            <a:r>
              <a:rPr lang="ru-RU" altLang="zh-CN" sz="3300" b="1" dirty="0" smtClean="0">
                <a:solidFill>
                  <a:schemeClr val="bg1"/>
                </a:solidFill>
              </a:rPr>
              <a:t>2. 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我们全民喜欢的运动是</a:t>
            </a:r>
            <a:r>
              <a:rPr lang="en-US" altLang="zh-CN" sz="33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。</a:t>
            </a:r>
            <a:endParaRPr lang="en-US" altLang="zh-CN" sz="3300" b="1" dirty="0" smtClean="0">
              <a:solidFill>
                <a:schemeClr val="bg1"/>
              </a:solidFill>
            </a:endParaRPr>
          </a:p>
          <a:p>
            <a:endParaRPr lang="zh-CN" altLang="en-US" sz="900" b="1" dirty="0" smtClean="0">
              <a:solidFill>
                <a:schemeClr val="bg1"/>
              </a:solidFill>
            </a:endParaRPr>
          </a:p>
          <a:p>
            <a:r>
              <a:rPr lang="ru-RU" altLang="zh-CN" sz="3300" b="1" dirty="0" smtClean="0">
                <a:solidFill>
                  <a:schemeClr val="bg1"/>
                </a:solidFill>
              </a:rPr>
              <a:t>3. 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我们同胞中有</a:t>
            </a:r>
            <a:r>
              <a:rPr lang="en-US" altLang="zh-CN" sz="33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。</a:t>
            </a:r>
          </a:p>
          <a:p>
            <a:r>
              <a:rPr lang="zh-CN" altLang="en-US" sz="3300" b="1" dirty="0" smtClean="0">
                <a:solidFill>
                  <a:schemeClr val="bg1"/>
                </a:solidFill>
              </a:rPr>
              <a:t>冬天 </a:t>
            </a:r>
            <a:r>
              <a:rPr lang="en-US" altLang="zh-CN" sz="33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。</a:t>
            </a:r>
            <a:endParaRPr lang="en-US" altLang="zh-CN" sz="3300" b="1" dirty="0" smtClean="0">
              <a:solidFill>
                <a:schemeClr val="bg1"/>
              </a:solidFill>
            </a:endParaRPr>
          </a:p>
          <a:p>
            <a:endParaRPr lang="zh-CN" altLang="en-US" sz="1000" b="1" dirty="0" smtClean="0">
              <a:solidFill>
                <a:schemeClr val="bg1"/>
              </a:solidFill>
            </a:endParaRPr>
          </a:p>
          <a:p>
            <a:r>
              <a:rPr lang="ru-RU" altLang="zh-CN" sz="3300" b="1" dirty="0" smtClean="0">
                <a:solidFill>
                  <a:schemeClr val="bg1"/>
                </a:solidFill>
              </a:rPr>
              <a:t>4.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一年四季很多人</a:t>
            </a:r>
            <a:r>
              <a:rPr lang="en-US" altLang="zh-CN" sz="33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。</a:t>
            </a:r>
          </a:p>
          <a:p>
            <a:r>
              <a:rPr lang="en-US" altLang="zh-CN" sz="3300" b="1" dirty="0" smtClean="0">
                <a:solidFill>
                  <a:schemeClr val="bg1"/>
                </a:solidFill>
              </a:rPr>
              <a:t>5</a:t>
            </a:r>
            <a:r>
              <a:rPr lang="ru-RU" altLang="zh-CN" sz="3300" b="1" dirty="0" smtClean="0">
                <a:solidFill>
                  <a:schemeClr val="bg1"/>
                </a:solidFill>
              </a:rPr>
              <a:t>.</a:t>
            </a:r>
            <a:r>
              <a:rPr lang="zh-CN" altLang="en-US" sz="3300" dirty="0" smtClean="0">
                <a:solidFill>
                  <a:schemeClr val="bg1"/>
                </a:solidFill>
              </a:rPr>
              <a:t>不少人做这些运动</a:t>
            </a:r>
          </a:p>
          <a:p>
            <a:r>
              <a:rPr lang="zh-CN" altLang="en-US" sz="3300" dirty="0" smtClean="0">
                <a:solidFill>
                  <a:schemeClr val="bg1"/>
                </a:solidFill>
              </a:rPr>
              <a:t>做得 </a:t>
            </a:r>
            <a:r>
              <a:rPr lang="en-US" altLang="zh-CN" sz="33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。</a:t>
            </a:r>
            <a:endParaRPr lang="en-US" altLang="zh-CN" sz="3300" b="1" dirty="0" smtClean="0">
              <a:solidFill>
                <a:schemeClr val="bg1"/>
              </a:solidFill>
            </a:endParaRPr>
          </a:p>
          <a:p>
            <a:endParaRPr lang="en-US" altLang="zh-CN" sz="900" b="1" dirty="0" smtClean="0">
              <a:solidFill>
                <a:schemeClr val="bg1"/>
              </a:solidFill>
            </a:endParaRPr>
          </a:p>
          <a:p>
            <a:r>
              <a:rPr lang="en-US" sz="3300" b="1" dirty="0" smtClean="0">
                <a:solidFill>
                  <a:schemeClr val="bg1"/>
                </a:solidFill>
              </a:rPr>
              <a:t>6.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虽然冬天天气很冷，但是</a:t>
            </a:r>
            <a:r>
              <a:rPr lang="en-US" altLang="zh-CN" sz="3300" b="1" dirty="0" smtClean="0">
                <a:solidFill>
                  <a:schemeClr val="bg1"/>
                </a:solidFill>
              </a:rPr>
              <a:t>… …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。</a:t>
            </a:r>
            <a:endParaRPr lang="ru-RU" sz="33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857232"/>
            <a:ext cx="4500562" cy="6000768"/>
          </a:xfrm>
          <a:prstGeom prst="roundRect">
            <a:avLst/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3300" b="1" dirty="0" smtClean="0">
                <a:solidFill>
                  <a:schemeClr val="bg1"/>
                </a:solidFill>
              </a:rPr>
              <a:t>a</a:t>
            </a:r>
            <a:r>
              <a:rPr lang="ru-RU" altLang="zh-CN" sz="3300" b="1" dirty="0" smtClean="0">
                <a:solidFill>
                  <a:schemeClr val="bg1"/>
                </a:solidFill>
              </a:rPr>
              <a:t>.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去河边、湖边钓鱼。</a:t>
            </a:r>
            <a:r>
              <a:rPr lang="ru-RU" altLang="zh-CN" sz="3300" b="1" dirty="0" smtClean="0">
                <a:solidFill>
                  <a:schemeClr val="bg1"/>
                </a:solidFill>
              </a:rPr>
              <a:t>      </a:t>
            </a:r>
            <a:endParaRPr lang="zh-CN" altLang="en-US" sz="3300" b="1" dirty="0" smtClean="0">
              <a:solidFill>
                <a:schemeClr val="bg1"/>
              </a:solidFill>
            </a:endParaRPr>
          </a:p>
          <a:p>
            <a:r>
              <a:rPr lang="en-US" altLang="zh-CN" sz="3300" b="1" dirty="0" smtClean="0">
                <a:solidFill>
                  <a:schemeClr val="bg1"/>
                </a:solidFill>
              </a:rPr>
              <a:t>b</a:t>
            </a:r>
            <a:r>
              <a:rPr lang="ru-RU" altLang="zh-CN" sz="3300" b="1" dirty="0" smtClean="0">
                <a:solidFill>
                  <a:schemeClr val="bg1"/>
                </a:solidFill>
              </a:rPr>
              <a:t>.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是运动的发烧友。</a:t>
            </a:r>
          </a:p>
          <a:p>
            <a:r>
              <a:rPr lang="en-US" altLang="zh-CN" sz="3300" b="1" dirty="0" smtClean="0">
                <a:solidFill>
                  <a:schemeClr val="bg1"/>
                </a:solidFill>
              </a:rPr>
              <a:t>c</a:t>
            </a:r>
            <a:r>
              <a:rPr lang="ru-RU" altLang="zh-CN" sz="3300" b="1" dirty="0" smtClean="0">
                <a:solidFill>
                  <a:schemeClr val="bg1"/>
                </a:solidFill>
              </a:rPr>
              <a:t>. 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足球、冰球、排球、网球、乒乓球、</a:t>
            </a:r>
          </a:p>
          <a:p>
            <a:r>
              <a:rPr lang="zh-CN" altLang="en-US" sz="3300" b="1" dirty="0" smtClean="0">
                <a:solidFill>
                  <a:schemeClr val="bg1"/>
                </a:solidFill>
              </a:rPr>
              <a:t>游泳、滑雪、象棋。</a:t>
            </a:r>
            <a:endParaRPr lang="ru-RU" altLang="zh-CN" sz="3300" b="1" dirty="0" smtClean="0">
              <a:solidFill>
                <a:schemeClr val="bg1"/>
              </a:solidFill>
            </a:endParaRPr>
          </a:p>
          <a:p>
            <a:r>
              <a:rPr lang="en-US" altLang="zh-CN" sz="3300" b="1" dirty="0" smtClean="0">
                <a:solidFill>
                  <a:schemeClr val="bg1"/>
                </a:solidFill>
              </a:rPr>
              <a:t>d</a:t>
            </a:r>
            <a:r>
              <a:rPr lang="ru-RU" altLang="zh-CN" sz="3300" b="1" dirty="0" smtClean="0">
                <a:solidFill>
                  <a:schemeClr val="bg1"/>
                </a:solidFill>
              </a:rPr>
              <a:t>.</a:t>
            </a:r>
            <a:r>
              <a:rPr lang="zh-CN" altLang="en-US" sz="3300" dirty="0" smtClean="0"/>
              <a:t> 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非常好！</a:t>
            </a:r>
          </a:p>
          <a:p>
            <a:r>
              <a:rPr lang="en-US" altLang="zh-CN" sz="3300" b="1" dirty="0" smtClean="0">
                <a:solidFill>
                  <a:schemeClr val="bg1"/>
                </a:solidFill>
              </a:rPr>
              <a:t>e</a:t>
            </a:r>
            <a:r>
              <a:rPr lang="ru-RU" altLang="zh-CN" sz="3300" b="1" dirty="0" smtClean="0">
                <a:solidFill>
                  <a:schemeClr val="bg1"/>
                </a:solidFill>
              </a:rPr>
              <a:t>.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很多人参加冬季运</a:t>
            </a:r>
          </a:p>
          <a:p>
            <a:r>
              <a:rPr lang="zh-CN" altLang="en-US" sz="3300" b="1" dirty="0" smtClean="0">
                <a:solidFill>
                  <a:schemeClr val="bg1"/>
                </a:solidFill>
              </a:rPr>
              <a:t>动，经常跟朋友一起去城外滑雪。</a:t>
            </a:r>
            <a:endParaRPr lang="ru-RU" sz="3300" b="1" dirty="0" smtClean="0">
              <a:solidFill>
                <a:schemeClr val="bg1"/>
              </a:solidFill>
            </a:endParaRPr>
          </a:p>
          <a:p>
            <a:r>
              <a:rPr lang="en-US" sz="3300" b="1" dirty="0" smtClean="0">
                <a:solidFill>
                  <a:schemeClr val="bg1"/>
                </a:solidFill>
              </a:rPr>
              <a:t>f.</a:t>
            </a:r>
            <a:r>
              <a:rPr lang="zh-CN" altLang="en-US" sz="3300" b="1" dirty="0" smtClean="0">
                <a:solidFill>
                  <a:schemeClr val="bg1"/>
                </a:solidFill>
              </a:rPr>
              <a:t>冬季运动的爱好者也有夏季运动迷。</a:t>
            </a:r>
            <a:endParaRPr lang="ru-RU" sz="33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8992" y="214290"/>
            <a:ext cx="2357454" cy="571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altLang="zh-CN" sz="3200" dirty="0" smtClean="0"/>
          </a:p>
          <a:p>
            <a:pPr marL="457200" indent="-457200" algn="ctr"/>
            <a:endParaRPr lang="ru-RU" altLang="zh-CN" sz="1000" dirty="0" smtClean="0"/>
          </a:p>
          <a:p>
            <a:pPr marL="457200" indent="-457200" algn="ctr"/>
            <a:r>
              <a:rPr lang="zh-CN" altLang="en-US" sz="3200" b="1" dirty="0" smtClean="0"/>
              <a:t>完成句子</a:t>
            </a:r>
            <a:r>
              <a:rPr lang="ru-RU" altLang="zh-CN" sz="3200" b="1" dirty="0" smtClean="0"/>
              <a:t>:</a:t>
            </a:r>
            <a:endParaRPr lang="zh-CN" altLang="en-US" sz="32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5643578"/>
            <a:ext cx="1643074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摩托</a:t>
            </a:r>
            <a:endParaRPr lang="ru-RU" altLang="en-US" sz="3600" b="1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4500570"/>
            <a:ext cx="1643074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1000" b="1" dirty="0" smtClean="0"/>
          </a:p>
          <a:p>
            <a:pPr algn="ctr"/>
            <a:endParaRPr lang="ru-RU" altLang="zh-CN" sz="1000" b="1" dirty="0" smtClean="0"/>
          </a:p>
          <a:p>
            <a:r>
              <a:rPr lang="ru-RU" altLang="zh-CN" sz="3200" b="1" dirty="0" smtClean="0"/>
              <a:t>    </a:t>
            </a:r>
            <a:endParaRPr lang="ru-RU" altLang="zh-CN" sz="3600" b="1" dirty="0" smtClean="0"/>
          </a:p>
          <a:p>
            <a:pPr algn="ctr"/>
            <a:endParaRPr lang="ru-RU" sz="2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3429000"/>
            <a:ext cx="1571636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艺术</a:t>
            </a:r>
            <a:endParaRPr lang="ru-RU" altLang="zh-CN" sz="3600" b="1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357430"/>
            <a:ext cx="1571636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zh-CN" altLang="en-US" sz="2400" b="1" dirty="0" smtClean="0"/>
              <a:t>保持身体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285860"/>
            <a:ext cx="1643074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羽毛</a:t>
            </a:r>
            <a:endParaRPr lang="ru-RU" sz="3600" b="1" dirty="0"/>
          </a:p>
        </p:txBody>
      </p:sp>
      <p:sp>
        <p:nvSpPr>
          <p:cNvPr id="7" name="Овал 6"/>
          <p:cNvSpPr/>
          <p:nvPr/>
        </p:nvSpPr>
        <p:spPr>
          <a:xfrm>
            <a:off x="714348" y="1142984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8" name="Овал 7"/>
          <p:cNvSpPr/>
          <p:nvPr/>
        </p:nvSpPr>
        <p:spPr>
          <a:xfrm>
            <a:off x="928662" y="5429264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>
            <a:off x="857224" y="4500570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857224" y="2285992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857224" y="3357562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4678" y="214290"/>
            <a:ext cx="3000396" cy="642942"/>
          </a:xfrm>
          <a:prstGeom prst="roundRect">
            <a:avLst/>
          </a:prstGeom>
          <a:solidFill>
            <a:srgbClr val="FF33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endParaRPr lang="ru-RU" altLang="zh-CN" sz="3200" dirty="0" smtClean="0"/>
          </a:p>
          <a:p>
            <a:pPr marL="457200" indent="-457200" algn="ctr"/>
            <a:endParaRPr lang="ru-RU" altLang="zh-CN" sz="1000" dirty="0" smtClean="0"/>
          </a:p>
          <a:p>
            <a:pPr marL="457200" indent="-457200" algn="ctr"/>
            <a:r>
              <a:rPr lang="zh-CN" altLang="en-US" sz="3200" b="1" dirty="0" smtClean="0"/>
              <a:t>连一连</a:t>
            </a:r>
            <a:r>
              <a:rPr lang="ru-RU" altLang="zh-CN" sz="3200" b="1" dirty="0" smtClean="0"/>
              <a:t>! </a:t>
            </a:r>
            <a:r>
              <a:rPr lang="zh-CN" altLang="en-US" sz="3200" b="1" dirty="0" smtClean="0"/>
              <a:t>造新词</a:t>
            </a:r>
            <a:r>
              <a:rPr lang="ru-RU" altLang="zh-CN" sz="3200" b="1" dirty="0" smtClean="0"/>
              <a:t>:</a:t>
            </a:r>
            <a:endParaRPr lang="zh-CN" altLang="en-US" sz="3200" b="1" dirty="0" smtClean="0"/>
          </a:p>
          <a:p>
            <a:pPr marL="457200" indent="-457200" algn="ctr"/>
            <a:endParaRPr lang="ru-RU" sz="4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48492" y="5634054"/>
            <a:ext cx="1643074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900" b="1" dirty="0" smtClean="0"/>
          </a:p>
          <a:p>
            <a:pPr algn="ctr"/>
            <a:endParaRPr lang="ru-RU" altLang="zh-CN" sz="900" b="1" dirty="0" smtClean="0"/>
          </a:p>
          <a:p>
            <a:pPr algn="ctr"/>
            <a:r>
              <a:rPr lang="zh-CN" altLang="en-US" sz="3600" b="1" dirty="0" smtClean="0"/>
              <a:t>迷</a:t>
            </a:r>
            <a:endParaRPr lang="ru-RU" altLang="en-US" sz="3600" b="1" dirty="0" smtClean="0"/>
          </a:p>
          <a:p>
            <a:pPr algn="ctr"/>
            <a:endParaRPr lang="ru-RU" sz="22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58016" y="4643446"/>
            <a:ext cx="1643074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1000" b="1" dirty="0" smtClean="0"/>
          </a:p>
          <a:p>
            <a:pPr algn="ctr"/>
            <a:r>
              <a:rPr lang="ru-RU" altLang="zh-CN" sz="3200" b="1" dirty="0" smtClean="0"/>
              <a:t>   </a:t>
            </a:r>
            <a:r>
              <a:rPr lang="zh-CN" altLang="en-US" sz="3600" b="1" dirty="0" smtClean="0"/>
              <a:t>体操</a:t>
            </a:r>
            <a:endParaRPr lang="ru-RU" altLang="en-US" sz="3600" b="1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58016" y="2428868"/>
            <a:ext cx="1643074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球</a:t>
            </a:r>
            <a:endParaRPr lang="ru-RU" sz="3600" b="1" dirty="0"/>
          </a:p>
        </p:txBody>
      </p:sp>
      <p:sp>
        <p:nvSpPr>
          <p:cNvPr id="26" name="Овал 25"/>
          <p:cNvSpPr/>
          <p:nvPr/>
        </p:nvSpPr>
        <p:spPr>
          <a:xfrm>
            <a:off x="6786578" y="5643578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</a:t>
            </a:r>
            <a:endParaRPr lang="ru-RU" sz="32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58016" y="3571876"/>
            <a:ext cx="1571636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900" b="1" dirty="0" smtClean="0"/>
          </a:p>
          <a:p>
            <a:pPr algn="ctr"/>
            <a:r>
              <a:rPr lang="zh-CN" altLang="en-US" sz="3600" b="1" dirty="0" smtClean="0"/>
              <a:t>健康</a:t>
            </a:r>
            <a:endParaRPr lang="ru-RU" altLang="zh-CN" sz="3600" b="1" dirty="0" smtClean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1285860"/>
            <a:ext cx="1643074" cy="7858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车</a:t>
            </a:r>
            <a:endParaRPr lang="ru-RU" sz="3600" b="1" dirty="0"/>
          </a:p>
        </p:txBody>
      </p:sp>
      <p:sp>
        <p:nvSpPr>
          <p:cNvPr id="30" name="Овал 29"/>
          <p:cNvSpPr/>
          <p:nvPr/>
        </p:nvSpPr>
        <p:spPr>
          <a:xfrm>
            <a:off x="6786578" y="1142984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</a:t>
            </a:r>
            <a:endParaRPr lang="ru-RU" sz="3200" b="1" dirty="0"/>
          </a:p>
        </p:txBody>
      </p:sp>
      <p:sp>
        <p:nvSpPr>
          <p:cNvPr id="32" name="Овал 31"/>
          <p:cNvSpPr/>
          <p:nvPr/>
        </p:nvSpPr>
        <p:spPr>
          <a:xfrm>
            <a:off x="6858016" y="4429132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</a:t>
            </a:r>
            <a:endParaRPr lang="ru-RU" sz="3200" b="1" dirty="0"/>
          </a:p>
        </p:txBody>
      </p:sp>
      <p:sp>
        <p:nvSpPr>
          <p:cNvPr id="33" name="Овал 32"/>
          <p:cNvSpPr/>
          <p:nvPr/>
        </p:nvSpPr>
        <p:spPr>
          <a:xfrm>
            <a:off x="6858016" y="2357430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</a:t>
            </a:r>
            <a:endParaRPr lang="ru-RU" sz="3200" b="1" dirty="0"/>
          </a:p>
        </p:txBody>
      </p:sp>
      <p:sp>
        <p:nvSpPr>
          <p:cNvPr id="34" name="Овал 33"/>
          <p:cNvSpPr/>
          <p:nvPr/>
        </p:nvSpPr>
        <p:spPr>
          <a:xfrm>
            <a:off x="6929454" y="3500438"/>
            <a:ext cx="428596" cy="35719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28728" y="4572008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</a:rPr>
              <a:t>球</a:t>
            </a:r>
            <a:endParaRPr lang="ru-RU" alt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36" name="Рисунок 35" descr="plus_PNG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214554"/>
            <a:ext cx="2571768" cy="2563196"/>
          </a:xfrm>
          <a:prstGeom prst="rect">
            <a:avLst/>
          </a:prstGeom>
        </p:spPr>
      </p:pic>
      <p:pic>
        <p:nvPicPr>
          <p:cNvPr id="37" name="Рисунок 36" descr="hotpng.c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071810"/>
            <a:ext cx="1500198" cy="150019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737</Words>
  <PresentationFormat>Экран (4:3)</PresentationFormat>
  <Paragraphs>211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Сорока</dc:creator>
  <cp:lastModifiedBy>Елена Сорока</cp:lastModifiedBy>
  <cp:revision>109</cp:revision>
  <dcterms:created xsi:type="dcterms:W3CDTF">2020-03-29T08:50:58Z</dcterms:created>
  <dcterms:modified xsi:type="dcterms:W3CDTF">2020-04-18T16:27:55Z</dcterms:modified>
</cp:coreProperties>
</file>