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69" r:id="rId5"/>
    <p:sldId id="259" r:id="rId6"/>
    <p:sldId id="260" r:id="rId7"/>
    <p:sldId id="261" r:id="rId8"/>
    <p:sldId id="262" r:id="rId9"/>
    <p:sldId id="270" r:id="rId10"/>
    <p:sldId id="271" r:id="rId11"/>
    <p:sldId id="263" r:id="rId12"/>
    <p:sldId id="264" r:id="rId13"/>
    <p:sldId id="265" r:id="rId14"/>
    <p:sldId id="273" r:id="rId15"/>
    <p:sldId id="266" r:id="rId16"/>
    <p:sldId id="272" r:id="rId17"/>
    <p:sldId id="267" r:id="rId18"/>
    <p:sldId id="268"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A07BCA09-33FF-4029-9D00-0347F0B06E9F}" type="datetimeFigureOut">
              <a:rPr lang="ru-RU" smtClean="0"/>
              <a:pPr/>
              <a:t>21.01.2015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378D4D8-4357-4036-ACF9-9147A6B231BC}" type="slidenum">
              <a:rPr lang="ru-RU" smtClean="0"/>
              <a:pPr/>
              <a:t>‹#›</a:t>
            </a:fld>
            <a:endParaRPr lang="ru-RU"/>
          </a:p>
        </p:txBody>
      </p:sp>
    </p:spTree>
  </p:cSld>
  <p:clrMapOvr>
    <a:masterClrMapping/>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07BCA09-33FF-4029-9D00-0347F0B06E9F}" type="datetimeFigureOut">
              <a:rPr lang="ru-RU" smtClean="0"/>
              <a:pPr/>
              <a:t>21.01.2015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78D4D8-4357-4036-ACF9-9147A6B231BC}" type="slidenum">
              <a:rPr lang="ru-RU" smtClean="0"/>
              <a:pPr/>
              <a:t>‹#›</a:t>
            </a:fld>
            <a:endParaRPr lang="ru-RU"/>
          </a:p>
        </p:txBody>
      </p:sp>
    </p:spTree>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07BCA09-33FF-4029-9D00-0347F0B06E9F}" type="datetimeFigureOut">
              <a:rPr lang="ru-RU" smtClean="0"/>
              <a:pPr/>
              <a:t>21.01.2015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78D4D8-4357-4036-ACF9-9147A6B231BC}" type="slidenum">
              <a:rPr lang="ru-RU" smtClean="0"/>
              <a:pPr/>
              <a:t>‹#›</a:t>
            </a:fld>
            <a:endParaRPr lang="ru-RU"/>
          </a:p>
        </p:txBody>
      </p:sp>
    </p:spTree>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07BCA09-33FF-4029-9D00-0347F0B06E9F}" type="datetimeFigureOut">
              <a:rPr lang="ru-RU" smtClean="0"/>
              <a:pPr/>
              <a:t>21.01.2015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378D4D8-4357-4036-ACF9-9147A6B231BC}" type="slidenum">
              <a:rPr lang="ru-RU" smtClean="0"/>
              <a:pPr/>
              <a:t>‹#›</a:t>
            </a:fld>
            <a:endParaRPr lang="ru-RU"/>
          </a:p>
        </p:txBody>
      </p:sp>
    </p:spTree>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A07BCA09-33FF-4029-9D00-0347F0B06E9F}" type="datetimeFigureOut">
              <a:rPr lang="ru-RU" smtClean="0"/>
              <a:pPr/>
              <a:t>21.01.2015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378D4D8-4357-4036-ACF9-9147A6B231BC}"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A07BCA09-33FF-4029-9D00-0347F0B06E9F}" type="datetimeFigureOut">
              <a:rPr lang="ru-RU" smtClean="0"/>
              <a:pPr/>
              <a:t>21.01.2015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378D4D8-4357-4036-ACF9-9147A6B231BC}" type="slidenum">
              <a:rPr lang="ru-RU" smtClean="0"/>
              <a:pPr/>
              <a:t>‹#›</a:t>
            </a:fld>
            <a:endParaRPr lang="ru-RU"/>
          </a:p>
        </p:txBody>
      </p:sp>
    </p:spTree>
  </p:cSld>
  <p:clrMapOvr>
    <a:masterClrMapping/>
  </p:clrMapOvr>
  <p:transition>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A07BCA09-33FF-4029-9D00-0347F0B06E9F}" type="datetimeFigureOut">
              <a:rPr lang="ru-RU" smtClean="0"/>
              <a:pPr/>
              <a:t>21.01.2015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378D4D8-4357-4036-ACF9-9147A6B231BC}"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07BCA09-33FF-4029-9D00-0347F0B06E9F}" type="datetimeFigureOut">
              <a:rPr lang="ru-RU" smtClean="0"/>
              <a:pPr/>
              <a:t>21.01.2015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78D4D8-4357-4036-ACF9-9147A6B231BC}" type="slidenum">
              <a:rPr lang="ru-RU" smtClean="0"/>
              <a:pPr/>
              <a:t>‹#›</a:t>
            </a:fld>
            <a:endParaRPr lang="ru-RU"/>
          </a:p>
        </p:txBody>
      </p:sp>
    </p:spTree>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07BCA09-33FF-4029-9D00-0347F0B06E9F}" type="datetimeFigureOut">
              <a:rPr lang="ru-RU" smtClean="0"/>
              <a:pPr/>
              <a:t>21.01.2015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78D4D8-4357-4036-ACF9-9147A6B231BC}" type="slidenum">
              <a:rPr lang="ru-RU" smtClean="0"/>
              <a:pPr/>
              <a:t>‹#›</a:t>
            </a:fld>
            <a:endParaRPr lang="ru-RU"/>
          </a:p>
        </p:txBody>
      </p:sp>
    </p:spTree>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07BCA09-33FF-4029-9D00-0347F0B06E9F}" type="datetimeFigureOut">
              <a:rPr lang="ru-RU" smtClean="0"/>
              <a:pPr/>
              <a:t>21.01.2015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78D4D8-4357-4036-ACF9-9147A6B231BC}" type="slidenum">
              <a:rPr lang="ru-RU" smtClean="0"/>
              <a:pPr/>
              <a:t>‹#›</a:t>
            </a:fld>
            <a:endParaRPr lang="ru-RU"/>
          </a:p>
        </p:txBody>
      </p:sp>
    </p:spTree>
  </p:cSld>
  <p:clrMapOvr>
    <a:masterClrMapping/>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A07BCA09-33FF-4029-9D00-0347F0B06E9F}" type="datetimeFigureOut">
              <a:rPr lang="ru-RU" smtClean="0"/>
              <a:pPr/>
              <a:t>21.01.2015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378D4D8-4357-4036-ACF9-9147A6B231BC}"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07BCA09-33FF-4029-9D00-0347F0B06E9F}" type="datetimeFigureOut">
              <a:rPr lang="ru-RU" smtClean="0"/>
              <a:pPr/>
              <a:t>21.01.2015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378D4D8-4357-4036-ACF9-9147A6B231BC}"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wheel/>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berlin-partner.de/?id=646&amp;L=1" TargetMode="External"/><Relationship Id="rId13" Type="http://schemas.openxmlformats.org/officeDocument/2006/relationships/hyperlink" Target="http://ironwelt.wordpress.com/das-geheime-marchen/" TargetMode="External"/><Relationship Id="rId18" Type="http://schemas.openxmlformats.org/officeDocument/2006/relationships/hyperlink" Target="http://tangofestivalberlin.de/2010/?eng=rotes_rathaus" TargetMode="External"/><Relationship Id="rId26" Type="http://schemas.openxmlformats.org/officeDocument/2006/relationships/hyperlink" Target="http://gogermany.about.com/od/berlin/tp/Holidays-In-Berlin.htm" TargetMode="External"/><Relationship Id="rId39" Type="http://schemas.openxmlformats.org/officeDocument/2006/relationships/hyperlink" Target="http://vorotila.ru/Item.aspx?ItemId=76703" TargetMode="External"/><Relationship Id="rId3" Type="http://schemas.openxmlformats.org/officeDocument/2006/relationships/hyperlink" Target="http://geraldika.ru/print/2555" TargetMode="External"/><Relationship Id="rId21" Type="http://schemas.openxmlformats.org/officeDocument/2006/relationships/hyperlink" Target="http://www.visitate.de/en/references/smb/portrait.html" TargetMode="External"/><Relationship Id="rId34" Type="http://schemas.openxmlformats.org/officeDocument/2006/relationships/hyperlink" Target="http://www.montecina.ru/index.php?showtopic=3915" TargetMode="External"/><Relationship Id="rId42" Type="http://schemas.openxmlformats.org/officeDocument/2006/relationships/hyperlink" Target="http://www.noahs-berlin.de/index.php?option=com_content&amp;task=view&amp;id=21&amp;Itemid=32&amp;lang=english" TargetMode="External"/><Relationship Id="rId7" Type="http://schemas.openxmlformats.org/officeDocument/2006/relationships/hyperlink" Target="http://mostpro.ru/mosty-evropy/mosty-berlina/dvortscovyi-most.html" TargetMode="External"/><Relationship Id="rId12" Type="http://schemas.openxmlformats.org/officeDocument/2006/relationships/hyperlink" Target="http://www2.informatik.hu-berlin.de/top/zeus/" TargetMode="External"/><Relationship Id="rId17" Type="http://schemas.openxmlformats.org/officeDocument/2006/relationships/hyperlink" Target="http://www.regiomusik.de/veranstaltungsorte/location/ort/35785/treffpunkt-an-der-weltzeituhr.html" TargetMode="External"/><Relationship Id="rId25" Type="http://schemas.openxmlformats.org/officeDocument/2006/relationships/hyperlink" Target="http://www.nationmaster.com/encyclopedia/Kaiser-Friedrich-Museum" TargetMode="External"/><Relationship Id="rId33" Type="http://schemas.openxmlformats.org/officeDocument/2006/relationships/hyperlink" Target="http://morella20.diary.ru/?tag=1949&amp;from=100" TargetMode="External"/><Relationship Id="rId38" Type="http://schemas.openxmlformats.org/officeDocument/2006/relationships/hyperlink" Target="http://icecatcher.de/ascana/7/die-mauer-berlin" TargetMode="External"/><Relationship Id="rId2" Type="http://schemas.openxmlformats.org/officeDocument/2006/relationships/hyperlink" Target="http://www.citycelebrity.ru/citycelebrity/Post.aspx?PostId=19603" TargetMode="External"/><Relationship Id="rId16" Type="http://schemas.openxmlformats.org/officeDocument/2006/relationships/hyperlink" Target="http://trippers.it/guida/berlino-cosa-vedere-e-visitare/34" TargetMode="External"/><Relationship Id="rId20" Type="http://schemas.openxmlformats.org/officeDocument/2006/relationships/hyperlink" Target="http://www.fotolia.com/tag/%22capital+city%22" TargetMode="External"/><Relationship Id="rId29" Type="http://schemas.openxmlformats.org/officeDocument/2006/relationships/hyperlink" Target="http://www.secondpage.de/3D-models/pergamonaltar.html" TargetMode="External"/><Relationship Id="rId41" Type="http://schemas.openxmlformats.org/officeDocument/2006/relationships/hyperlink" Target="http://vk.com/public38892300" TargetMode="External"/><Relationship Id="rId1" Type="http://schemas.openxmlformats.org/officeDocument/2006/relationships/slideLayout" Target="../slideLayouts/slideLayout7.xml"/><Relationship Id="rId6" Type="http://schemas.openxmlformats.org/officeDocument/2006/relationships/hyperlink" Target="http://askandgo.ru/airport.php?acode=TXL" TargetMode="External"/><Relationship Id="rId11" Type="http://schemas.openxmlformats.org/officeDocument/2006/relationships/hyperlink" Target="http://www.uadream.com/tourism/europe/Germany/element.php?ID=52384" TargetMode="External"/><Relationship Id="rId24" Type="http://schemas.openxmlformats.org/officeDocument/2006/relationships/hyperlink" Target="http://www.deutschland-reise.de/museum/aegyptisches-museum-und-papyrussammlung/" TargetMode="External"/><Relationship Id="rId32" Type="http://schemas.openxmlformats.org/officeDocument/2006/relationships/hyperlink" Target="http://www.creative-city-berlin.de/en/institution/nikolaikirche-stadtmuseum-berlin/" TargetMode="External"/><Relationship Id="rId37" Type="http://schemas.openxmlformats.org/officeDocument/2006/relationships/hyperlink" Target="http://www.tourist.visitberlin.de/en/see/sightseeing/sights" TargetMode="External"/><Relationship Id="rId40" Type="http://schemas.openxmlformats.org/officeDocument/2006/relationships/hyperlink" Target="http://cbr600club.com/forums/topic/1574-%D0%B2-%D0%B3%D0%B5%D1%80%D0%BC%D0%B0%D0%BD%D0%B8%D1%8E-%D0%BD%D0%B0-%D0%BC%D0%BE%D1%82%D0%BE%D1%86%D0%B8%D0%BA%D0%BB%D0%B5-%D0%BC%D0%B0%D0%B9-2014-%D0%B3-%D0%BF%D0%BB%D0%B0%D0%BD%D0%B8%D1%80%D1%83%D0%B5%D0%BC%D0%B0%D1%8F-%D0%BF%D0%BE%D0%B5/" TargetMode="External"/><Relationship Id="rId45" Type="http://schemas.openxmlformats.org/officeDocument/2006/relationships/hyperlink" Target="http://www.marlenevoigt.de/Referat.html" TargetMode="External"/><Relationship Id="rId5" Type="http://schemas.openxmlformats.org/officeDocument/2006/relationships/hyperlink" Target="http://toptravellists.net/brandenburg-gate-quadriga-berlin-germany.html" TargetMode="External"/><Relationship Id="rId15" Type="http://schemas.openxmlformats.org/officeDocument/2006/relationships/hyperlink" Target="http://www.comforthotel-weissensee.de/reichstag_berlin.aspx" TargetMode="External"/><Relationship Id="rId23" Type="http://schemas.openxmlformats.org/officeDocument/2006/relationships/hyperlink" Target="http://dknews.kz/category/kultura/page/22" TargetMode="External"/><Relationship Id="rId28" Type="http://schemas.openxmlformats.org/officeDocument/2006/relationships/hyperlink" Target="http://xaxor.com/travel/12306-pergamon-altar-berlin-germany.html" TargetMode="External"/><Relationship Id="rId36" Type="http://schemas.openxmlformats.org/officeDocument/2006/relationships/hyperlink" Target="http://www.bookapartment.net/travel/berlin-sights.aspx" TargetMode="External"/><Relationship Id="rId10" Type="http://schemas.openxmlformats.org/officeDocument/2006/relationships/hyperlink" Target="http://www.kzn-tur.ru/europe/857-ulicza-unter-den-linden" TargetMode="External"/><Relationship Id="rId19" Type="http://schemas.openxmlformats.org/officeDocument/2006/relationships/hyperlink" Target="http://100dorog.ru/guide/sightseeing/4091262/" TargetMode="External"/><Relationship Id="rId31" Type="http://schemas.openxmlformats.org/officeDocument/2006/relationships/hyperlink" Target="http://www.eventstoday.de/events.aspx?qdat=04.10.2013+-+17.10.2013&amp;qloc=Riezlern&amp;qnam=&amp;qcat=08.01" TargetMode="External"/><Relationship Id="rId44" Type="http://schemas.openxmlformats.org/officeDocument/2006/relationships/hyperlink" Target="http://www.party-profi.de/d_berl10.htm" TargetMode="External"/><Relationship Id="rId4" Type="http://schemas.openxmlformats.org/officeDocument/2006/relationships/hyperlink" Target="http://www.flickr.com/photos/seier/4509633277/" TargetMode="External"/><Relationship Id="rId9" Type="http://schemas.openxmlformats.org/officeDocument/2006/relationships/hyperlink" Target="http://sc133-live.ucoz.ru/load/landeskunde_stranovedenie/4-3-2" TargetMode="External"/><Relationship Id="rId14" Type="http://schemas.openxmlformats.org/officeDocument/2006/relationships/hyperlink" Target="http://jetzt.sueddeutsche.de/texte/anzeigen/500926/2-Bilder-Berlin-Mai-2009" TargetMode="External"/><Relationship Id="rId22" Type="http://schemas.openxmlformats.org/officeDocument/2006/relationships/hyperlink" Target="http://www.smb.museum/smb/kalender/details.php?lang=en&amp;objID=37577&amp;p=1" TargetMode="External"/><Relationship Id="rId27" Type="http://schemas.openxmlformats.org/officeDocument/2006/relationships/hyperlink" Target="http://www.uadream.com/tourism/Asia/Turkey/element.php?ID=54211" TargetMode="External"/><Relationship Id="rId30" Type="http://schemas.openxmlformats.org/officeDocument/2006/relationships/hyperlink" Target="http://omop.su/589357.html" TargetMode="External"/><Relationship Id="rId35" Type="http://schemas.openxmlformats.org/officeDocument/2006/relationships/hyperlink" Target="http://delernen.ru/photo/3-0-120-3" TargetMode="External"/><Relationship Id="rId43" Type="http://schemas.openxmlformats.org/officeDocument/2006/relationships/hyperlink" Target="http://www.kudamm2011.de/en/metamenu/press-information/press-images/kudamm-allgemein9435.html?tx_damdownloads_pi1%5bshowUid%5d=273&amp;cHash=1bf613d94b93709b931032773e46302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1645852"/>
            <a:ext cx="6408712" cy="1741008"/>
          </a:xfrm>
        </p:spPr>
        <p:txBody>
          <a:bodyPr>
            <a:normAutofit fontScale="90000"/>
          </a:bodyPr>
          <a:lstStyle/>
          <a:p>
            <a:pPr algn="ctr"/>
            <a:r>
              <a:rPr lang="de-DE" b="1" dirty="0" smtClean="0">
                <a:latin typeface="Georgia" pitchFamily="18" charset="0"/>
                <a:cs typeface="Times New Roman" pitchFamily="18" charset="0"/>
              </a:rPr>
              <a:t>„ Die Reise durch Berlin.</a:t>
            </a:r>
            <a:br>
              <a:rPr lang="de-DE" b="1" dirty="0" smtClean="0">
                <a:latin typeface="Georgia" pitchFamily="18" charset="0"/>
                <a:cs typeface="Times New Roman" pitchFamily="18" charset="0"/>
              </a:rPr>
            </a:br>
            <a:r>
              <a:rPr lang="de-DE" b="1" dirty="0" smtClean="0">
                <a:latin typeface="Georgia" pitchFamily="18" charset="0"/>
                <a:cs typeface="Times New Roman" pitchFamily="18" charset="0"/>
              </a:rPr>
              <a:t>Sehenswürdigkeiten.“</a:t>
            </a:r>
            <a:endParaRPr lang="ru-RU" dirty="0">
              <a:latin typeface="Georgia" pitchFamily="18" charset="0"/>
              <a:cs typeface="Times New Roman" pitchFamily="18" charset="0"/>
            </a:endParaRPr>
          </a:p>
        </p:txBody>
      </p:sp>
      <p:sp>
        <p:nvSpPr>
          <p:cNvPr id="3" name="Подзаголовок 2"/>
          <p:cNvSpPr>
            <a:spLocks noGrp="1"/>
          </p:cNvSpPr>
          <p:nvPr>
            <p:ph type="subTitle" idx="1"/>
          </p:nvPr>
        </p:nvSpPr>
        <p:spPr>
          <a:xfrm>
            <a:off x="4470481" y="5917501"/>
            <a:ext cx="4638810" cy="914400"/>
          </a:xfrm>
        </p:spPr>
        <p:txBody>
          <a:bodyPr anchor="t">
            <a:normAutofit/>
          </a:bodyPr>
          <a:lstStyle/>
          <a:p>
            <a:pPr algn="r"/>
            <a:endParaRPr lang="ru-RU" dirty="0"/>
          </a:p>
        </p:txBody>
      </p:sp>
      <p:pic>
        <p:nvPicPr>
          <p:cNvPr id="4" name="Рисунок 3" descr="http://i51.tinypic.com/21on42t.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596" y="3388734"/>
            <a:ext cx="8463884" cy="3183537"/>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0" name="Picture 2" descr="&amp;Gcy;&amp;iecy;&amp;rcy;&amp;bcy;"/>
          <p:cNvPicPr>
            <a:picLocks noChangeAspect="1" noChangeArrowheads="1"/>
          </p:cNvPicPr>
          <p:nvPr/>
        </p:nvPicPr>
        <p:blipFill>
          <a:blip r:embed="rId3" cstate="print"/>
          <a:srcRect/>
          <a:stretch>
            <a:fillRect/>
          </a:stretch>
        </p:blipFill>
        <p:spPr bwMode="auto">
          <a:xfrm>
            <a:off x="158595" y="154753"/>
            <a:ext cx="1728192" cy="2088232"/>
          </a:xfrm>
          <a:prstGeom prst="rect">
            <a:avLst/>
          </a:prstGeom>
          <a:noFill/>
        </p:spPr>
      </p:pic>
      <p:pic>
        <p:nvPicPr>
          <p:cNvPr id="12292" name="Picture 4" descr="&amp;Fcy;&amp;lcy;&amp;acy;&amp;gcy;"/>
          <p:cNvPicPr>
            <a:picLocks noChangeAspect="1" noChangeArrowheads="1"/>
          </p:cNvPicPr>
          <p:nvPr/>
        </p:nvPicPr>
        <p:blipFill>
          <a:blip r:embed="rId4" cstate="print"/>
          <a:srcRect/>
          <a:stretch>
            <a:fillRect/>
          </a:stretch>
        </p:blipFill>
        <p:spPr bwMode="auto">
          <a:xfrm>
            <a:off x="6884955" y="154753"/>
            <a:ext cx="2100064" cy="1440160"/>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076056" cy="2376264"/>
          </a:xfrm>
        </p:spPr>
        <p:txBody>
          <a:bodyPr>
            <a:normAutofit/>
          </a:bodyPr>
          <a:lstStyle/>
          <a:p>
            <a:r>
              <a:rPr lang="de-DE" sz="3200" b="1" i="1" dirty="0" smtClean="0"/>
              <a:t>das Pergamonmuseum,</a:t>
            </a:r>
            <a:br>
              <a:rPr lang="de-DE" sz="3200" b="1" i="1" dirty="0" smtClean="0"/>
            </a:br>
            <a:r>
              <a:rPr lang="de-DE" sz="3200" b="1" i="1" dirty="0" smtClean="0"/>
              <a:t/>
            </a:r>
            <a:br>
              <a:rPr lang="de-DE" sz="3200" b="1" i="1" dirty="0" smtClean="0"/>
            </a:br>
            <a:r>
              <a:rPr lang="de-DE" sz="3200" b="1" i="1" dirty="0" smtClean="0"/>
              <a:t> das Bodenmuseum</a:t>
            </a:r>
            <a:endParaRPr lang="ru-RU" sz="3200" b="1" i="1" dirty="0"/>
          </a:p>
        </p:txBody>
      </p:sp>
      <p:pic>
        <p:nvPicPr>
          <p:cNvPr id="4" name="Содержимое 3" descr="http://www.routard.com/images_contenu/mag/dossier_mag/musees/pergamonmuseum.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852936"/>
            <a:ext cx="5148064" cy="4005065"/>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ttp://upload.wikimedia.org/wikipedia/commons/thumb/6/66/Bodemuseum_-_Front.jpeg/800px-Bodemuseum_-_Front.jpe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0"/>
            <a:ext cx="4211960" cy="2852936"/>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457200"/>
            <a:ext cx="5760640" cy="838200"/>
          </a:xfrm>
        </p:spPr>
        <p:txBody>
          <a:bodyPr>
            <a:noAutofit/>
          </a:bodyPr>
          <a:lstStyle/>
          <a:p>
            <a:pPr algn="ctr"/>
            <a:r>
              <a:rPr lang="de-DE" sz="3200" b="1" i="1" dirty="0" smtClean="0">
                <a:latin typeface="Georgia" pitchFamily="18" charset="0"/>
                <a:cs typeface="Times New Roman" pitchFamily="18" charset="0"/>
              </a:rPr>
              <a:t>Der Pergamonaltar</a:t>
            </a:r>
            <a:endParaRPr lang="ru-RU" sz="3200" b="1" i="1" dirty="0">
              <a:latin typeface="Georgia" pitchFamily="18" charset="0"/>
              <a:cs typeface="Times New Roman" pitchFamily="18" charset="0"/>
            </a:endParaRPr>
          </a:p>
        </p:txBody>
      </p:sp>
      <p:pic>
        <p:nvPicPr>
          <p:cNvPr id="4" name="Содержимое 3" descr="http://img.geocaching.com/cache/1fb887f4-d6c2-43dc-ada9-e0b2dfe9e5df.jpg"/>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4321463" y="4158036"/>
            <a:ext cx="4743974" cy="2324126"/>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ttp://www.freibeuter-reisen.org/wp-content/uploads/2012/10/berlin-pergamonmuseum-1.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05782" y="1138946"/>
            <a:ext cx="3859530" cy="2897505"/>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http://www.ktdrus.gr/index.files/mikra_asia.files/image012.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718" y="4136100"/>
            <a:ext cx="4730306" cy="2346062"/>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7718" y="1018037"/>
            <a:ext cx="5148064" cy="3139321"/>
          </a:xfrm>
          <a:prstGeom prst="rect">
            <a:avLst/>
          </a:prstGeom>
          <a:noFill/>
        </p:spPr>
        <p:txBody>
          <a:bodyPr wrap="square" rtlCol="0">
            <a:spAutoFit/>
          </a:bodyPr>
          <a:lstStyle/>
          <a:p>
            <a:r>
              <a:rPr lang="de-DE" sz="2200" dirty="0" smtClean="0">
                <a:solidFill>
                  <a:schemeClr val="tx2">
                    <a:lumMod val="75000"/>
                  </a:schemeClr>
                </a:solidFill>
              </a:rPr>
              <a:t>ist ein monumentaler Altar aus der kleinasiatischen Stadt Pergamon (eine antike griechische Stadt, die heute unter dem Namen </a:t>
            </a:r>
            <a:r>
              <a:rPr lang="de-DE" sz="2200" dirty="0" err="1" smtClean="0">
                <a:solidFill>
                  <a:schemeClr val="tx2">
                    <a:lumMod val="75000"/>
                  </a:schemeClr>
                </a:solidFill>
              </a:rPr>
              <a:t>Bergama</a:t>
            </a:r>
            <a:r>
              <a:rPr lang="de-DE" sz="2200" dirty="0" smtClean="0">
                <a:solidFill>
                  <a:schemeClr val="tx2">
                    <a:lumMod val="75000"/>
                  </a:schemeClr>
                </a:solidFill>
              </a:rPr>
              <a:t> zur Türkei gehört. Der Altar befindet sich im Pergamonmuseum und ist das bekannteste Ausstellungsstück der Antikensammlung auf der Museumsinsel.</a:t>
            </a:r>
            <a:endParaRPr lang="ru-RU" sz="2200" dirty="0">
              <a:solidFill>
                <a:schemeClr val="tx2">
                  <a:lumMod val="75000"/>
                </a:schemeClr>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0"/>
            <a:ext cx="4896544" cy="1196752"/>
          </a:xfrm>
        </p:spPr>
        <p:txBody>
          <a:bodyPr>
            <a:normAutofit/>
          </a:bodyPr>
          <a:lstStyle/>
          <a:p>
            <a:r>
              <a:rPr lang="de-DE" sz="2800" b="1" i="1" dirty="0" smtClean="0">
                <a:latin typeface="Georgia" pitchFamily="18" charset="0"/>
                <a:cs typeface="Times New Roman" pitchFamily="18" charset="0"/>
              </a:rPr>
              <a:t>Das Nikolaiviertel, </a:t>
            </a:r>
            <a:br>
              <a:rPr lang="de-DE" sz="2800" b="1" i="1" dirty="0" smtClean="0">
                <a:latin typeface="Georgia" pitchFamily="18" charset="0"/>
                <a:cs typeface="Times New Roman" pitchFamily="18" charset="0"/>
              </a:rPr>
            </a:br>
            <a:r>
              <a:rPr lang="de-DE" sz="2800" b="1" i="1" dirty="0" smtClean="0">
                <a:latin typeface="Georgia" pitchFamily="18" charset="0"/>
                <a:cs typeface="Times New Roman" pitchFamily="18" charset="0"/>
              </a:rPr>
              <a:t>die Nikolaikirche</a:t>
            </a:r>
            <a:endParaRPr lang="ru-RU" sz="2800" b="1" i="1" dirty="0">
              <a:latin typeface="Georgia" pitchFamily="18" charset="0"/>
              <a:cs typeface="Times New Roman" pitchFamily="18" charset="0"/>
            </a:endParaRPr>
          </a:p>
        </p:txBody>
      </p:sp>
      <p:pic>
        <p:nvPicPr>
          <p:cNvPr id="5" name="Рисунок 4" descr="http://www.xn--sehenswrdigkeitenberlin-ipc.net/pic/bilderseite/nikolaiviertel.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644008" cy="3573016"/>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http://www.berlin-ru.net/zblde/newsbild/sm-NK350.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3601" y="2974975"/>
            <a:ext cx="2838450" cy="3883025"/>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Объект 2"/>
          <p:cNvSpPr>
            <a:spLocks noGrp="1"/>
          </p:cNvSpPr>
          <p:nvPr>
            <p:ph idx="1"/>
          </p:nvPr>
        </p:nvSpPr>
        <p:spPr>
          <a:xfrm>
            <a:off x="0" y="3717032"/>
            <a:ext cx="6012160" cy="3140968"/>
          </a:xfrm>
        </p:spPr>
        <p:txBody>
          <a:bodyPr>
            <a:normAutofit lnSpcReduction="10000"/>
          </a:bodyPr>
          <a:lstStyle/>
          <a:p>
            <a:pPr marL="0" indent="0">
              <a:buNone/>
            </a:pPr>
            <a:r>
              <a:rPr lang="de-DE" sz="2200" dirty="0" smtClean="0"/>
              <a:t>Das Nikolaiviertel, der älteste Stadtteil Berlins, liegt in Berlin-Mitte, am östlichen Ufer der Spree. An dieser Stelle wurde 1237 die Stadt gegründet. Inmitten des Nikolaiviertels steht die Nikolaikirche, die älteste Kirche Berlins.</a:t>
            </a:r>
          </a:p>
          <a:p>
            <a:pPr marL="0" indent="0">
              <a:buNone/>
            </a:pPr>
            <a:r>
              <a:rPr lang="de-DE" sz="2200" dirty="0" smtClean="0"/>
              <a:t>Das Nikolaiviertel ist einer der wenigen Orte in ganz Berlin, wo man ruhig bummeln, shoppen und zwischendurch in einem der gemütlichen </a:t>
            </a:r>
            <a:r>
              <a:rPr lang="de-DE" sz="2200" dirty="0" err="1" smtClean="0"/>
              <a:t>Cafes</a:t>
            </a:r>
            <a:r>
              <a:rPr lang="de-DE" sz="2200" dirty="0" smtClean="0"/>
              <a:t> sitzen kann.</a:t>
            </a:r>
            <a:endParaRPr lang="ru-RU" sz="22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88024" y="1052736"/>
            <a:ext cx="3328987" cy="214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checkerboard(across)">
                                      <p:cBhvr>
                                        <p:cTn id="27" dur="500"/>
                                        <p:tgtEl>
                                          <p:spTgt spid="409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additive="base">
                                        <p:cTn id="3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084168" cy="1772816"/>
          </a:xfrm>
        </p:spPr>
        <p:txBody>
          <a:bodyPr>
            <a:noAutofit/>
          </a:bodyPr>
          <a:lstStyle/>
          <a:p>
            <a:r>
              <a:rPr lang="de-DE" sz="3200" b="1" i="1" dirty="0" smtClean="0">
                <a:latin typeface="Georgia" pitchFamily="18" charset="0"/>
                <a:cs typeface="Times New Roman" pitchFamily="18" charset="0"/>
              </a:rPr>
              <a:t>Der Kurfürstendamm</a:t>
            </a:r>
            <a:endParaRPr lang="ru-RU" sz="3200" b="1" i="1" dirty="0">
              <a:latin typeface="Georgia" pitchFamily="18" charset="0"/>
              <a:cs typeface="Times New Roman" pitchFamily="18" charset="0"/>
            </a:endParaRPr>
          </a:p>
        </p:txBody>
      </p:sp>
      <p:sp>
        <p:nvSpPr>
          <p:cNvPr id="5" name="Содержимое 4"/>
          <p:cNvSpPr>
            <a:spLocks noGrp="1"/>
          </p:cNvSpPr>
          <p:nvPr>
            <p:ph idx="1"/>
          </p:nvPr>
        </p:nvSpPr>
        <p:spPr>
          <a:xfrm>
            <a:off x="179512" y="1196752"/>
            <a:ext cx="5256584" cy="2304254"/>
          </a:xfrm>
        </p:spPr>
        <p:txBody>
          <a:bodyPr>
            <a:normAutofit/>
          </a:bodyPr>
          <a:lstStyle/>
          <a:p>
            <a:pPr marL="0" indent="0">
              <a:buNone/>
            </a:pPr>
            <a:r>
              <a:rPr lang="de-DE" sz="2200" dirty="0" smtClean="0"/>
              <a:t>(umgangssprachlich auch Ku´damm) ist eine der größten und schönsten Straßen Berlins mit vielen eleganten Geschäften, </a:t>
            </a:r>
            <a:r>
              <a:rPr lang="de-DE" sz="2200" dirty="0" err="1" smtClean="0"/>
              <a:t>Cafes</a:t>
            </a:r>
            <a:r>
              <a:rPr lang="de-DE" sz="2200" dirty="0" smtClean="0"/>
              <a:t> und Restaurants. Die Straße ist 3,5 Kilometer lang und stellt die touristische Flaniermeile der City West dar.</a:t>
            </a:r>
            <a:endParaRPr lang="ru-RU" sz="2200"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400" y="3501006"/>
            <a:ext cx="4572000" cy="3209925"/>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3630265"/>
            <a:ext cx="4170040" cy="3100190"/>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1720" y="1138428"/>
            <a:ext cx="3168352" cy="2160239"/>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checkerboard(across)">
                                      <p:cBhvr>
                                        <p:cTn id="17" dur="500"/>
                                        <p:tgtEl>
                                          <p:spTgt spid="819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checkerboard(across)">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checkerboard(across)">
                                      <p:cBhvr>
                                        <p:cTn id="27" dur="500"/>
                                        <p:tgtEl>
                                          <p:spTgt spid="819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9433048" cy="838200"/>
          </a:xfrm>
        </p:spPr>
        <p:txBody>
          <a:bodyPr>
            <a:normAutofit fontScale="90000"/>
          </a:bodyPr>
          <a:lstStyle/>
          <a:p>
            <a:r>
              <a:rPr lang="de-DE" sz="3200" b="1" i="1" dirty="0">
                <a:solidFill>
                  <a:srgbClr val="811717"/>
                </a:solidFill>
                <a:latin typeface="Georgia" pitchFamily="18" charset="0"/>
                <a:cs typeface="Times New Roman" pitchFamily="18" charset="0"/>
              </a:rPr>
              <a:t>die </a:t>
            </a:r>
            <a:r>
              <a:rPr lang="de-DE" sz="3200" b="1" i="1" dirty="0" smtClean="0">
                <a:solidFill>
                  <a:srgbClr val="811717"/>
                </a:solidFill>
                <a:latin typeface="Georgia" pitchFamily="18" charset="0"/>
                <a:cs typeface="Times New Roman" pitchFamily="18" charset="0"/>
              </a:rPr>
              <a:t>Kaiser-Wilhelm-Gedächtniskirche</a:t>
            </a:r>
            <a:endParaRPr lang="ru-RU" dirty="0"/>
          </a:p>
        </p:txBody>
      </p:sp>
      <p:sp>
        <p:nvSpPr>
          <p:cNvPr id="3" name="Объект 2"/>
          <p:cNvSpPr>
            <a:spLocks noGrp="1"/>
          </p:cNvSpPr>
          <p:nvPr>
            <p:ph idx="1"/>
          </p:nvPr>
        </p:nvSpPr>
        <p:spPr>
          <a:xfrm>
            <a:off x="3707904" y="1554162"/>
            <a:ext cx="5283696" cy="4525963"/>
          </a:xfrm>
        </p:spPr>
        <p:txBody>
          <a:bodyPr>
            <a:normAutofit/>
          </a:bodyPr>
          <a:lstStyle/>
          <a:p>
            <a:pPr marL="0" indent="0">
              <a:buNone/>
            </a:pPr>
            <a:r>
              <a:rPr lang="de-DE" sz="2200" dirty="0" smtClean="0"/>
              <a:t>Am Ostende des</a:t>
            </a:r>
            <a:r>
              <a:rPr lang="de-DE" sz="2200" dirty="0">
                <a:solidFill>
                  <a:srgbClr val="811717"/>
                </a:solidFill>
              </a:rPr>
              <a:t> </a:t>
            </a:r>
            <a:r>
              <a:rPr lang="de-DE" sz="2200" dirty="0" smtClean="0">
                <a:solidFill>
                  <a:srgbClr val="811717"/>
                </a:solidFill>
              </a:rPr>
              <a:t>Ku´damms steht die Kaiser</a:t>
            </a:r>
            <a:r>
              <a:rPr lang="de-DE" sz="2200" dirty="0" smtClean="0"/>
              <a:t>-Wilhelm-Gedächtniskirche, zum Teil eine Ruine. Sie ist Mahnmal, das an einen Bombenangriff während des Zweiten Weltkrieges erinnern soll.</a:t>
            </a:r>
            <a:endParaRPr lang="ru-RU" sz="22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484784"/>
            <a:ext cx="3505200" cy="452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0388" y="3573016"/>
            <a:ext cx="3333750" cy="3143250"/>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258941908"/>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checkerboard(across)">
                                      <p:cBhvr>
                                        <p:cTn id="17" dur="5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checkerboard(across)">
                                      <p:cBhvr>
                                        <p:cTn id="22" dur="500"/>
                                        <p:tgtEl>
                                          <p:spTgt spid="51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188640"/>
            <a:ext cx="3995936" cy="1872208"/>
          </a:xfrm>
        </p:spPr>
        <p:txBody>
          <a:bodyPr>
            <a:normAutofit/>
          </a:bodyPr>
          <a:lstStyle/>
          <a:p>
            <a:pPr algn="ctr"/>
            <a:r>
              <a:rPr lang="de-DE" sz="3000" b="1" i="1" dirty="0" smtClean="0">
                <a:latin typeface="Georgia" pitchFamily="18" charset="0"/>
                <a:cs typeface="Times New Roman" pitchFamily="18" charset="0"/>
              </a:rPr>
              <a:t>Der Tiergarten</a:t>
            </a:r>
            <a:br>
              <a:rPr lang="de-DE" sz="3000" b="1" i="1" dirty="0" smtClean="0">
                <a:latin typeface="Georgia" pitchFamily="18" charset="0"/>
                <a:cs typeface="Times New Roman" pitchFamily="18" charset="0"/>
              </a:rPr>
            </a:br>
            <a:endParaRPr lang="ru-RU" sz="3000" b="1" i="1" dirty="0">
              <a:latin typeface="Georgia" pitchFamily="18" charset="0"/>
              <a:cs typeface="Times New Roman" pitchFamily="18" charset="0"/>
            </a:endParaRPr>
          </a:p>
        </p:txBody>
      </p:sp>
      <p:pic>
        <p:nvPicPr>
          <p:cNvPr id="6" name="Рисунок 5" descr="File:Berlin Tiergarten Siegessäule Luftansicht.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148064" cy="3645024"/>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Содержимое 7"/>
          <p:cNvSpPr>
            <a:spLocks noGrp="1"/>
          </p:cNvSpPr>
          <p:nvPr>
            <p:ph idx="1"/>
          </p:nvPr>
        </p:nvSpPr>
        <p:spPr>
          <a:xfrm>
            <a:off x="5940152" y="1232756"/>
            <a:ext cx="3196650" cy="4824536"/>
          </a:xfrm>
        </p:spPr>
        <p:txBody>
          <a:bodyPr>
            <a:normAutofit lnSpcReduction="10000"/>
          </a:bodyPr>
          <a:lstStyle/>
          <a:p>
            <a:pPr marL="0" indent="0">
              <a:buNone/>
            </a:pPr>
            <a:r>
              <a:rPr lang="de-DE" sz="2200" dirty="0" smtClean="0"/>
              <a:t>ist ein großer, schöner Park. Dort jagten die preußischen Könige. Deshalb heißt er Tiergarten.</a:t>
            </a:r>
          </a:p>
          <a:p>
            <a:pPr marL="0" indent="0">
              <a:buNone/>
            </a:pPr>
            <a:r>
              <a:rPr lang="de-DE" sz="2200" dirty="0" smtClean="0"/>
              <a:t>In der Mitte des Tiergartens erhebt sich die 75 Meter hohe Siegessäule mit der 10 Meter hohen vergoldeten Göttin Viktoria. Sie wurde nach dem Deutsch-Französischen Krieg 1870-1871 errichtet.</a:t>
            </a:r>
            <a:endParaRPr lang="ru-RU" sz="2200" dirty="0"/>
          </a:p>
        </p:txBody>
      </p:sp>
      <p:pic>
        <p:nvPicPr>
          <p:cNvPr id="9" name="Рисунок 8" descr="http://www.eurhotels.de/wp-content/uploads/2012/06/berlin-wochenend-trip.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1416" y="4019582"/>
            <a:ext cx="3859530" cy="2743200"/>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3667157"/>
            <a:ext cx="2062162" cy="3095625"/>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checkerboard(across)">
                                      <p:cBhvr>
                                        <p:cTn id="22" dur="500"/>
                                        <p:tgtEl>
                                          <p:spTgt spid="92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 calcmode="lin" valueType="num">
                                      <p:cBhvr additive="base">
                                        <p:cTn id="3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4411216" cy="838200"/>
          </a:xfrm>
        </p:spPr>
        <p:txBody>
          <a:bodyPr>
            <a:normAutofit fontScale="90000"/>
          </a:bodyPr>
          <a:lstStyle/>
          <a:p>
            <a:pPr algn="ctr"/>
            <a:r>
              <a:rPr lang="de-DE" sz="3200" b="1" i="1" dirty="0" smtClean="0"/>
              <a:t>Der Berliner Dom</a:t>
            </a:r>
            <a:endParaRPr lang="ru-RU" sz="3200" b="1" i="1" dirty="0"/>
          </a:p>
        </p:txBody>
      </p:sp>
      <p:pic>
        <p:nvPicPr>
          <p:cNvPr id="4" name="Содержимое 3" descr="http://www.mysite-dw.de/Spree/berlin50.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607948"/>
            <a:ext cx="9144000" cy="3250052"/>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ttp://www.gaant.ru/upload/iblock/c92/c9292f0391bd1df7e5db7218c5833de6.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0"/>
            <a:ext cx="4139952" cy="3538518"/>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323528" y="1196752"/>
            <a:ext cx="4395348" cy="1446550"/>
          </a:xfrm>
          <a:prstGeom prst="rect">
            <a:avLst/>
          </a:prstGeom>
        </p:spPr>
        <p:txBody>
          <a:bodyPr wrap="square">
            <a:spAutoFit/>
          </a:bodyPr>
          <a:lstStyle/>
          <a:p>
            <a:r>
              <a:rPr lang="de-DE" sz="2200" dirty="0" smtClean="0">
                <a:solidFill>
                  <a:schemeClr val="tx2">
                    <a:lumMod val="75000"/>
                  </a:schemeClr>
                </a:solidFill>
              </a:rPr>
              <a:t>ist die </a:t>
            </a:r>
            <a:r>
              <a:rPr lang="de-DE" sz="2200" dirty="0">
                <a:solidFill>
                  <a:schemeClr val="tx2">
                    <a:lumMod val="75000"/>
                  </a:schemeClr>
                </a:solidFill>
              </a:rPr>
              <a:t>größte Kirche </a:t>
            </a:r>
            <a:r>
              <a:rPr lang="de-DE" sz="2200" dirty="0" smtClean="0">
                <a:solidFill>
                  <a:schemeClr val="tx2">
                    <a:lumMod val="75000"/>
                  </a:schemeClr>
                </a:solidFill>
              </a:rPr>
              <a:t>Berlins. Der Berliner Dom </a:t>
            </a:r>
            <a:r>
              <a:rPr lang="de-DE" sz="2200" dirty="0">
                <a:solidFill>
                  <a:schemeClr val="tx2">
                    <a:lumMod val="75000"/>
                  </a:schemeClr>
                </a:solidFill>
              </a:rPr>
              <a:t>versteht sich als ein zentraler Ort der evangelischen Kirche in Deutschland. </a:t>
            </a:r>
            <a:endParaRPr lang="ru-RU" sz="2200" dirty="0">
              <a:solidFill>
                <a:schemeClr val="tx2">
                  <a:lumMod val="75000"/>
                </a:schemeClr>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6" y="0"/>
            <a:ext cx="5148064" cy="3212976"/>
          </a:xfrm>
        </p:spPr>
        <p:txBody>
          <a:bodyPr>
            <a:noAutofit/>
          </a:bodyPr>
          <a:lstStyle/>
          <a:p>
            <a:r>
              <a:rPr lang="de-DE" sz="2000" b="1" i="1" dirty="0" smtClean="0">
                <a:latin typeface="Georgia" pitchFamily="18" charset="0"/>
              </a:rPr>
              <a:t>Berliner Mauer</a:t>
            </a:r>
            <a:r>
              <a:rPr lang="de-DE" sz="2000" b="1" dirty="0" smtClean="0">
                <a:latin typeface="Georgia" pitchFamily="18" charset="0"/>
              </a:rPr>
              <a:t>, </a:t>
            </a:r>
            <a:r>
              <a:rPr lang="ru-RU" sz="2000" dirty="0" smtClean="0">
                <a:latin typeface="Georgia" pitchFamily="18" charset="0"/>
              </a:rPr>
              <a:t>официально </a:t>
            </a:r>
            <a:r>
              <a:rPr lang="de-DE" sz="2000" b="1" i="1" dirty="0" smtClean="0">
                <a:latin typeface="Georgia" pitchFamily="18" charset="0"/>
              </a:rPr>
              <a:t>Antifaschistischer Schutzwall</a:t>
            </a:r>
            <a:r>
              <a:rPr lang="de-DE" sz="2000" b="1" dirty="0" smtClean="0">
                <a:latin typeface="Georgia" pitchFamily="18" charset="0"/>
              </a:rPr>
              <a:t> </a:t>
            </a:r>
            <a:r>
              <a:rPr lang="de-DE" sz="2000" dirty="0" smtClean="0">
                <a:latin typeface="Georgia" pitchFamily="18" charset="0"/>
              </a:rPr>
              <a:t>- "</a:t>
            </a:r>
            <a:r>
              <a:rPr lang="ru-RU" sz="2000" dirty="0" smtClean="0">
                <a:latin typeface="Georgia" pitchFamily="18" charset="0"/>
              </a:rPr>
              <a:t>Антифашистский оборонительный </a:t>
            </a:r>
            <a:r>
              <a:rPr lang="ru-RU" sz="2000" dirty="0" err="1" smtClean="0">
                <a:latin typeface="Georgia" pitchFamily="18" charset="0"/>
              </a:rPr>
              <a:t>валинженерно-оборудованная</a:t>
            </a:r>
            <a:r>
              <a:rPr lang="ru-RU" sz="2000" dirty="0" smtClean="0">
                <a:latin typeface="Georgia" pitchFamily="18" charset="0"/>
              </a:rPr>
              <a:t> и укреплённая </a:t>
            </a:r>
            <a:r>
              <a:rPr lang="ru-RU" sz="2000" dirty="0" err="1" smtClean="0">
                <a:latin typeface="Georgia" pitchFamily="18" charset="0"/>
              </a:rPr>
              <a:t>государсттвенная</a:t>
            </a:r>
            <a:r>
              <a:rPr lang="ru-RU" sz="2000" dirty="0" smtClean="0">
                <a:latin typeface="Georgia" pitchFamily="18" charset="0"/>
              </a:rPr>
              <a:t> граница ГДР с Западным </a:t>
            </a:r>
            <a:r>
              <a:rPr lang="ru-RU" sz="2000" dirty="0" err="1" smtClean="0">
                <a:latin typeface="Georgia" pitchFamily="18" charset="0"/>
              </a:rPr>
              <a:t>берлином</a:t>
            </a:r>
            <a:r>
              <a:rPr lang="ru-RU" sz="2000" dirty="0" smtClean="0">
                <a:latin typeface="Georgia" pitchFamily="18" charset="0"/>
              </a:rPr>
              <a:t> (13 августа 1961 — осень 1989)</a:t>
            </a:r>
            <a:endParaRPr lang="ru-RU" sz="2000" dirty="0">
              <a:latin typeface="Georgia" pitchFamily="18" charset="0"/>
              <a:cs typeface="Times New Roman" pitchFamily="18" charset="0"/>
            </a:endParaRPr>
          </a:p>
        </p:txBody>
      </p:sp>
      <p:pic>
        <p:nvPicPr>
          <p:cNvPr id="4" name="Содержимое 3" descr="File:Berlinermauer.jpg"/>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0" y="3048000"/>
            <a:ext cx="5080000" cy="3810000"/>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ttp://www.vsesmi.ru/news_images/5709353.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3428999"/>
            <a:ext cx="3995936" cy="3429001"/>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http://www.ljplus.ru/img3/d/o/dozer88/BERLIN-7.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859530" cy="2996952"/>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838200"/>
          </a:xfrm>
        </p:spPr>
        <p:txBody>
          <a:bodyPr>
            <a:normAutofit/>
          </a:bodyPr>
          <a:lstStyle/>
          <a:p>
            <a:pPr algn="ctr"/>
            <a:r>
              <a:rPr lang="de-DE" sz="4000" b="1" i="1" dirty="0" smtClean="0"/>
              <a:t>Willkommen in </a:t>
            </a:r>
            <a:r>
              <a:rPr lang="de-DE" sz="4000" b="1" i="1" dirty="0" err="1" smtClean="0"/>
              <a:t>berlin</a:t>
            </a:r>
            <a:r>
              <a:rPr lang="de-DE" sz="4000" b="1" i="1" dirty="0" smtClean="0"/>
              <a:t>!</a:t>
            </a:r>
            <a:endParaRPr lang="ru-RU" sz="4000" b="1" i="1" dirty="0"/>
          </a:p>
        </p:txBody>
      </p:sp>
      <p:pic>
        <p:nvPicPr>
          <p:cNvPr id="4" name="Содержимое 3"/>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772816"/>
            <a:ext cx="7488832" cy="4104456"/>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31750"/>
            <a:ext cx="8686800" cy="508000"/>
          </a:xfrm>
        </p:spPr>
        <p:txBody>
          <a:bodyPr/>
          <a:lstStyle/>
          <a:p>
            <a:pPr algn="ctr"/>
            <a:r>
              <a:rPr lang="ru-RU" sz="2000" b="1" cap="none" dirty="0">
                <a:ln w="6350">
                  <a:noFill/>
                </a:ln>
                <a:solidFill>
                  <a:schemeClr val="tx2">
                    <a:lumMod val="75000"/>
                  </a:schemeClr>
                </a:solidFill>
                <a:effectLst>
                  <a:outerShdw blurRad="114300" dist="101600" dir="2700000" algn="tl" rotWithShape="0">
                    <a:srgbClr val="000000">
                      <a:alpha val="40000"/>
                    </a:srgbClr>
                  </a:outerShdw>
                </a:effectLst>
              </a:rPr>
              <a:t>Источники и </a:t>
            </a:r>
            <a:r>
              <a:rPr lang="ru-RU" sz="2000" b="1" cap="none" dirty="0" err="1">
                <a:ln w="6350">
                  <a:noFill/>
                </a:ln>
                <a:solidFill>
                  <a:schemeClr val="tx2">
                    <a:lumMod val="75000"/>
                  </a:schemeClr>
                </a:solidFill>
                <a:effectLst>
                  <a:outerShdw blurRad="114300" dist="101600" dir="2700000" algn="tl" rotWithShape="0">
                    <a:srgbClr val="000000">
                      <a:alpha val="40000"/>
                    </a:srgbClr>
                  </a:outerShdw>
                </a:effectLst>
              </a:rPr>
              <a:t>интернет-ресурсы</a:t>
            </a:r>
            <a:endParaRPr lang="ru-RU" dirty="0">
              <a:solidFill>
                <a:schemeClr val="tx2">
                  <a:lumMod val="75000"/>
                </a:schemeClr>
              </a:solidFill>
            </a:endParaRPr>
          </a:p>
        </p:txBody>
      </p:sp>
      <p:sp>
        <p:nvSpPr>
          <p:cNvPr id="3" name="Объект 2"/>
          <p:cNvSpPr>
            <a:spLocks noGrp="1"/>
          </p:cNvSpPr>
          <p:nvPr>
            <p:ph idx="4294967295"/>
          </p:nvPr>
        </p:nvSpPr>
        <p:spPr>
          <a:xfrm>
            <a:off x="0" y="404813"/>
            <a:ext cx="9144000" cy="6769100"/>
          </a:xfrm>
        </p:spPr>
        <p:txBody>
          <a:bodyPr>
            <a:normAutofit fontScale="70000" lnSpcReduction="20000"/>
          </a:bodyPr>
          <a:lstStyle/>
          <a:p>
            <a:pPr marL="0" indent="0">
              <a:buNone/>
            </a:pPr>
            <a:r>
              <a:rPr lang="ru-RU" sz="1200" dirty="0" smtClean="0"/>
              <a:t>            Немецкий </a:t>
            </a:r>
            <a:r>
              <a:rPr lang="ru-RU" sz="1200" dirty="0"/>
              <a:t>язык, 8 класс, Бим И.Л., </a:t>
            </a:r>
            <a:r>
              <a:rPr lang="ru-RU" sz="1200" dirty="0" err="1"/>
              <a:t>Садомова</a:t>
            </a:r>
            <a:r>
              <a:rPr lang="ru-RU" sz="1200" dirty="0"/>
              <a:t> Л.В., Крылова Ж.Я., Просвещение 2013</a:t>
            </a:r>
            <a:r>
              <a:rPr lang="ru-RU" sz="1200" dirty="0" smtClean="0"/>
              <a:t>.</a:t>
            </a:r>
          </a:p>
          <a:p>
            <a:pPr>
              <a:spcAft>
                <a:spcPts val="0"/>
              </a:spcAft>
            </a:pPr>
            <a:r>
              <a:rPr lang="ru-RU" sz="1200" u="sng" dirty="0">
                <a:solidFill>
                  <a:srgbClr val="0000FF"/>
                </a:solidFill>
                <a:latin typeface="Calibri"/>
                <a:ea typeface="Calibri"/>
                <a:cs typeface="Times New Roman"/>
                <a:hlinkClick r:id="rId2"/>
              </a:rPr>
              <a:t>http://www.citycelebrity.ru/citycelebrity/Post.aspx?PostId=19603</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3"/>
              </a:rPr>
              <a:t>http://geraldika.ru/print/2555</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4"/>
              </a:rPr>
              <a:t>http://www.flickr.com/photos/seier/4509633277/</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5"/>
              </a:rPr>
              <a:t>http://toptravellists.net/brandenburg-gate-quadriga-berlin-germany.html</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6"/>
              </a:rPr>
              <a:t>http://askandgo.ru/airport.php?acode=TXL</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7"/>
              </a:rPr>
              <a:t>http://mostpro.ru/mosty-evropy/mosty-berlina/dvortscovyi-most.html</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8"/>
              </a:rPr>
              <a:t>http://www.berlin-partner.de/?id=646&amp;L=1</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9"/>
              </a:rPr>
              <a:t>http://sc133-live.ucoz.ru/load/landeskunde_stranovedenie/4-3-2</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10"/>
              </a:rPr>
              <a:t>http://www.kzn-tur.ru/europe/857-ulicza-unter-den-linden</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11"/>
              </a:rPr>
              <a:t>http://www.uadream.com/tourism/europe/Germany/element.php?ID=52384</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12"/>
              </a:rPr>
              <a:t>http://www2.informatik.hu-berlin.de/top/zeus/</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13"/>
              </a:rPr>
              <a:t>http://ironwelt.wordpress.com/das-geheime-marchen/</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14"/>
              </a:rPr>
              <a:t>http://jetzt.sueddeutsche.de/texte/anzeigen/500926/2-Bilder-Berlin-Mai-2009</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15"/>
              </a:rPr>
              <a:t>http://www.comforthotel-weissensee.de/reichstag_berlin.aspx</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16"/>
              </a:rPr>
              <a:t>http://trippers.it/guida/berlino-cosa-vedere-e-visitare/34</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17"/>
              </a:rPr>
              <a:t>http://www.regiomusik.de/veranstaltungsorte/location/ort/35785/treffpunkt-an-der-weltzeituhr.html</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18"/>
              </a:rPr>
              <a:t>http://tangofestivalberlin.de/2010/?eng=rotes_rathaus</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19"/>
              </a:rPr>
              <a:t>http://100dorog.ru/guide/sightseeing/4091262/</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20"/>
              </a:rPr>
              <a:t>http://www.fotolia.com/tag/%22capital+city%22</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21"/>
              </a:rPr>
              <a:t>http://www.visitate.de/en/references/smb/portrait.html</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22"/>
              </a:rPr>
              <a:t>http://www.smb.museum/smb/kalender/details.php?lang=en&amp;objID=37577&amp;p=1</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23"/>
              </a:rPr>
              <a:t>http://dknews.kz/category/kultura/page/22</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24"/>
              </a:rPr>
              <a:t>http://www.deutschland-reise.de/museum/aegyptisches-museum-und-papyrussammlung/</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25"/>
              </a:rPr>
              <a:t>http://www.nationmaster.com/encyclopedia/Kaiser-Friedrich-Museum</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26"/>
              </a:rPr>
              <a:t>http://gogermany.about.com/od/berlin/tp/Holidays-In-Berlin.htm</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27"/>
              </a:rPr>
              <a:t>http://www.uadream.com/tourism/Asia/Turkey/element.php?ID=54211</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28"/>
              </a:rPr>
              <a:t>http://xaxor.com/travel/12306-pergamon-altar-berlin-germany.html</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29"/>
              </a:rPr>
              <a:t>http://www.secondpage.de/3D-models/pergamonaltar.html</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30"/>
              </a:rPr>
              <a:t>http://omop.su/589357.html</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31"/>
              </a:rPr>
              <a:t>http://www.eventstoday.de/events.aspx?qdat=04.10.2013+-+17.10.2013&amp;qloc=Riezlern&amp;qnam=&amp;qcat=08.01</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32"/>
              </a:rPr>
              <a:t>http://www.creative-city-berlin.de/en/institution/nikolaikirche-stadtmuseum-berlin/</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33"/>
              </a:rPr>
              <a:t>http://morella20.diary.ru/?tag=1949&amp;from=100</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34"/>
              </a:rPr>
              <a:t>http://www.montecina.ru/index.php?showtopic=3915</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35"/>
              </a:rPr>
              <a:t>http://delernen.ru/photo/3-0-120-3</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36"/>
              </a:rPr>
              <a:t>http://www.bookapartment.net/travel/berlin-sights.aspx</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37"/>
              </a:rPr>
              <a:t>http://www.tourist.visitberlin.de/en/see/sightseeing/sights</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38"/>
              </a:rPr>
              <a:t>http://icecatcher.de/ascana/7/die-mauer-berlin</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39"/>
              </a:rPr>
              <a:t>http://vorotila.ru/Item.aspx?ItemId=76703</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40"/>
              </a:rPr>
              <a:t>http://cbr600club.com/forums/topic/1574-%D0%B2-%D0%B3%D0%B5%D1%80%D0%BC%D0%B0%D0%BD%D0%B8%D1%8E-%D0%BD%D0%B0-%D0%BC%D0%BE%D1%82%D0%BE%D1%86%D0%B8%D0%BA%D0%BB%D0%B5-%D0%BC%D0%B0%D0%B9-2014-%D0%B3-%D0%BF%D0%BB%D0%B0%D0%BD%D0%B8%D1%80%D1%83%D0%B5%D0%BC%D0%B0%D1%8F-%D0%BF%D0%BE%D0%B5/</a:t>
            </a:r>
            <a:endParaRPr lang="ru-RU" sz="1200" dirty="0">
              <a:latin typeface="Calibri"/>
              <a:ea typeface="Calibri"/>
              <a:cs typeface="Times New Roman"/>
            </a:endParaRPr>
          </a:p>
          <a:p>
            <a:pPr>
              <a:spcAft>
                <a:spcPts val="0"/>
              </a:spcAft>
            </a:pPr>
            <a:r>
              <a:rPr lang="ru-RU" sz="1200" dirty="0">
                <a:latin typeface="Calibri"/>
                <a:ea typeface="Calibri"/>
                <a:cs typeface="Times New Roman"/>
              </a:rPr>
              <a:t>http://mywishlist.ru/wish/1321454</a:t>
            </a:r>
          </a:p>
          <a:p>
            <a:pPr>
              <a:spcAft>
                <a:spcPts val="0"/>
              </a:spcAft>
            </a:pPr>
            <a:r>
              <a:rPr lang="ru-RU" sz="1200" u="sng" dirty="0">
                <a:solidFill>
                  <a:srgbClr val="0000FF"/>
                </a:solidFill>
                <a:latin typeface="Calibri"/>
                <a:ea typeface="Calibri"/>
                <a:cs typeface="Times New Roman"/>
                <a:hlinkClick r:id="rId41"/>
              </a:rPr>
              <a:t>http://vk.com/public38892300</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42"/>
              </a:rPr>
              <a:t>http://www.noahs-berlin.de/index.php?option=com_content&amp;task=view&amp;id=21&amp;Itemid=32&amp;lang=english</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43"/>
              </a:rPr>
              <a:t>http://www.kudamm2011.de/en/metamenu/press-information/press-images/kudamm-allgemein9435.html?tx_damdownloads_pi1%5BshowUid%5D=273&amp;cHash=1bf613d94b93709b931032773e46302d</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44"/>
              </a:rPr>
              <a:t>http://www.party-profi.de/d_berl10.htm</a:t>
            </a:r>
            <a:endParaRPr lang="ru-RU" sz="1200" dirty="0">
              <a:latin typeface="Calibri"/>
              <a:ea typeface="Calibri"/>
              <a:cs typeface="Times New Roman"/>
            </a:endParaRPr>
          </a:p>
          <a:p>
            <a:pPr>
              <a:spcAft>
                <a:spcPts val="0"/>
              </a:spcAft>
            </a:pPr>
            <a:r>
              <a:rPr lang="ru-RU" sz="1200" u="sng" dirty="0">
                <a:solidFill>
                  <a:srgbClr val="0000FF"/>
                </a:solidFill>
                <a:latin typeface="Calibri"/>
                <a:ea typeface="Calibri"/>
                <a:cs typeface="Times New Roman"/>
                <a:hlinkClick r:id="rId45"/>
              </a:rPr>
              <a:t>http://www.marlenevoigt.de/Referat.html</a:t>
            </a:r>
            <a:endParaRPr lang="ru-RU" sz="1200" dirty="0">
              <a:latin typeface="Calibri"/>
              <a:ea typeface="Calibri"/>
              <a:cs typeface="Times New Roman"/>
            </a:endParaRPr>
          </a:p>
          <a:p>
            <a:pPr>
              <a:spcAft>
                <a:spcPts val="0"/>
              </a:spcAft>
            </a:pPr>
            <a:r>
              <a:rPr lang="ru-RU" sz="1200" dirty="0">
                <a:latin typeface="Calibri"/>
                <a:ea typeface="Calibri"/>
                <a:cs typeface="Times New Roman"/>
              </a:rPr>
              <a:t> </a:t>
            </a:r>
          </a:p>
          <a:p>
            <a:pPr marL="0" indent="0">
              <a:buNone/>
            </a:pPr>
            <a:endParaRPr lang="ru-RU" sz="1200" dirty="0"/>
          </a:p>
          <a:p>
            <a:pPr marL="0" indent="0">
              <a:buNone/>
            </a:pPr>
            <a:endParaRPr lang="ru-RU" sz="1200" dirty="0"/>
          </a:p>
        </p:txBody>
      </p:sp>
    </p:spTree>
    <p:extLst>
      <p:ext uri="{BB962C8B-B14F-4D97-AF65-F5344CB8AC3E}">
        <p14:creationId xmlns:p14="http://schemas.microsoft.com/office/powerpoint/2010/main" xmlns="" val="648611058"/>
      </p:ext>
    </p:extLst>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355976" cy="1340768"/>
          </a:xfrm>
        </p:spPr>
        <p:txBody>
          <a:bodyPr>
            <a:noAutofit/>
          </a:bodyPr>
          <a:lstStyle/>
          <a:p>
            <a:r>
              <a:rPr lang="de-DE" sz="3200" b="1" i="1" dirty="0" smtClean="0">
                <a:latin typeface="Georgia" pitchFamily="18" charset="0"/>
                <a:cs typeface="Times New Roman" pitchFamily="18" charset="0"/>
              </a:rPr>
              <a:t>Das Brandenburger Tor</a:t>
            </a:r>
            <a:endParaRPr lang="ru-RU" sz="3200" b="1" i="1" dirty="0">
              <a:latin typeface="Georgia" pitchFamily="18" charset="0"/>
              <a:cs typeface="Times New Roman" pitchFamily="18" charset="0"/>
            </a:endParaRPr>
          </a:p>
        </p:txBody>
      </p:sp>
      <p:pic>
        <p:nvPicPr>
          <p:cNvPr id="5" name="Рисунок 4" descr="http://static1.kleinezeitung.at/system/galleries_520x335/upload/4/6/2/2367282/2804064052395405_BLD_Online.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09528"/>
            <a:ext cx="5364088" cy="4248472"/>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Содержимое 5"/>
          <p:cNvSpPr>
            <a:spLocks noGrp="1"/>
          </p:cNvSpPr>
          <p:nvPr>
            <p:ph idx="1"/>
          </p:nvPr>
        </p:nvSpPr>
        <p:spPr>
          <a:xfrm>
            <a:off x="5364088" y="3140968"/>
            <a:ext cx="3779912" cy="3960440"/>
          </a:xfrm>
        </p:spPr>
        <p:txBody>
          <a:bodyPr>
            <a:normAutofit fontScale="92500"/>
          </a:bodyPr>
          <a:lstStyle/>
          <a:p>
            <a:pPr marL="0" indent="0">
              <a:buNone/>
            </a:pPr>
            <a:r>
              <a:rPr lang="de-DE" sz="2400" dirty="0" smtClean="0"/>
              <a:t>Das Brandenburger Tor am Pariser Platz wurde in den Jahren von 1788 bis 1791 auf Anweisung des preußischen Königs Friedrich Wilhelm II. vom Architekten Carl Gotthard Langhans errichtet. Das Tor ist das wichtigste Wahrzeichen der Stadt und gleichzeitig ein nationales Symbol.</a:t>
            </a:r>
            <a:endParaRPr lang="ru-RU" sz="2400" dirty="0"/>
          </a:p>
        </p:txBody>
      </p:sp>
      <p:pic>
        <p:nvPicPr>
          <p:cNvPr id="7" name="Содержимое 3" descr="http://wordpress.holger-hatke.de/wp-content/uploads/2011/12/Die-Quadriga-2.jpg"/>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0"/>
            <a:ext cx="4572000" cy="3140968"/>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4716016" cy="838200"/>
          </a:xfrm>
        </p:spPr>
        <p:txBody>
          <a:bodyPr>
            <a:noAutofit/>
          </a:bodyPr>
          <a:lstStyle/>
          <a:p>
            <a:pPr algn="ctr"/>
            <a:r>
              <a:rPr lang="de-DE" sz="3200" b="1" i="1" dirty="0" smtClean="0">
                <a:latin typeface="Georgia" pitchFamily="18" charset="0"/>
                <a:cs typeface="Times New Roman" pitchFamily="18" charset="0"/>
              </a:rPr>
              <a:t>Unter den Linden</a:t>
            </a:r>
            <a:endParaRPr lang="ru-RU" sz="3200" b="1" i="1" dirty="0">
              <a:latin typeface="Georgia" pitchFamily="18" charset="0"/>
              <a:cs typeface="Times New Roman" pitchFamily="18" charset="0"/>
            </a:endParaRPr>
          </a:p>
        </p:txBody>
      </p:sp>
      <p:pic>
        <p:nvPicPr>
          <p:cNvPr id="4" name="Содержимое 3" descr="http://go2travel.com.ua/uploads/posts/2008-09/1222123046_unter-den-liden.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25038" y="3169829"/>
            <a:ext cx="3240360" cy="3662983"/>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http://www.berlin.de/orte/sehenswuerdigkeiten/unter-den-linden/Unter_den_Linden_dpa_360_270.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76966" y="70615"/>
            <a:ext cx="3888432" cy="3024336"/>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0" y="1268760"/>
            <a:ext cx="5176966" cy="2123658"/>
          </a:xfrm>
          <a:prstGeom prst="rect">
            <a:avLst/>
          </a:prstGeom>
          <a:noFill/>
        </p:spPr>
        <p:txBody>
          <a:bodyPr wrap="square" rtlCol="0">
            <a:spAutoFit/>
          </a:bodyPr>
          <a:lstStyle/>
          <a:p>
            <a:pPr lvl="0"/>
            <a:r>
              <a:rPr lang="de-DE" sz="2200" dirty="0">
                <a:solidFill>
                  <a:srgbClr val="811717">
                    <a:lumMod val="75000"/>
                  </a:srgbClr>
                </a:solidFill>
              </a:rPr>
              <a:t>ist die zentrale Prachtstraße Berlins. Sie ist 1,5 km lang, verläuft vom Brandenburger Tor bis zur </a:t>
            </a:r>
            <a:r>
              <a:rPr lang="de-DE" sz="2200" b="1" dirty="0">
                <a:solidFill>
                  <a:srgbClr val="811717">
                    <a:lumMod val="75000"/>
                  </a:srgbClr>
                </a:solidFill>
              </a:rPr>
              <a:t>Schlossbrücke</a:t>
            </a:r>
            <a:r>
              <a:rPr lang="de-DE" sz="2200" dirty="0">
                <a:solidFill>
                  <a:srgbClr val="811717">
                    <a:lumMod val="75000"/>
                  </a:srgbClr>
                </a:solidFill>
              </a:rPr>
              <a:t> und verbindet zahlreiche wichtige Einrichtungen und Sehenswürdigkeiten. </a:t>
            </a:r>
            <a:endParaRPr lang="ru-RU" sz="2200" dirty="0">
              <a:solidFill>
                <a:srgbClr val="811717">
                  <a:lumMod val="75000"/>
                </a:srgbClr>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520" y="3541713"/>
            <a:ext cx="5936555" cy="3316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checkerboard(across)">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5" y="116632"/>
            <a:ext cx="9144000" cy="838200"/>
          </a:xfrm>
        </p:spPr>
        <p:txBody>
          <a:bodyPr>
            <a:noAutofit/>
          </a:bodyPr>
          <a:lstStyle/>
          <a:p>
            <a:r>
              <a:rPr lang="de-DE" sz="3000" b="1" i="1" dirty="0" smtClean="0"/>
              <a:t>die Humboldt-Universität, die Staatsbibliothek</a:t>
            </a:r>
            <a:endParaRPr lang="ru-RU" sz="3000" b="1" i="1" dirty="0"/>
          </a:p>
        </p:txBody>
      </p:sp>
      <p:pic>
        <p:nvPicPr>
          <p:cNvPr id="5" name="Рисунок 4" descr="http://www.berlin.citysam.de/fotos-berlin-i/humboldt-universitaet-24.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268760"/>
            <a:ext cx="3859530" cy="2897505"/>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http://s3-eu-west-1.amazonaws.com/youroute-media/system/photos/images/000/021/313/7d9dd8210b2d76251478a31337e6f3df5189aa35_show.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692696"/>
            <a:ext cx="3859530" cy="2897505"/>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Объект 6"/>
          <p:cNvSpPr>
            <a:spLocks noGrp="1"/>
          </p:cNvSpPr>
          <p:nvPr>
            <p:ph idx="1"/>
          </p:nvPr>
        </p:nvSpPr>
        <p:spPr>
          <a:xfrm>
            <a:off x="395536" y="4365104"/>
            <a:ext cx="4032448" cy="1944216"/>
          </a:xfrm>
        </p:spPr>
        <p:txBody>
          <a:bodyPr/>
          <a:lstStyle/>
          <a:p>
            <a:pPr marL="0" lvl="0" indent="0">
              <a:spcBef>
                <a:spcPts val="0"/>
              </a:spcBef>
              <a:buClrTx/>
              <a:buSzTx/>
              <a:buNone/>
            </a:pPr>
            <a:r>
              <a:rPr lang="de-DE" sz="2200" dirty="0">
                <a:solidFill>
                  <a:srgbClr val="811717">
                    <a:lumMod val="75000"/>
                  </a:srgbClr>
                </a:solidFill>
              </a:rPr>
              <a:t>Hier befinden sich die Humboldt-Universität, die Staatsbibliothek, Museen, </a:t>
            </a:r>
            <a:r>
              <a:rPr lang="de-DE" sz="2200" dirty="0" err="1">
                <a:solidFill>
                  <a:srgbClr val="811717">
                    <a:lumMod val="75000"/>
                  </a:srgbClr>
                </a:solidFill>
              </a:rPr>
              <a:t>Cafes</a:t>
            </a:r>
            <a:r>
              <a:rPr lang="de-DE" sz="2200" dirty="0">
                <a:solidFill>
                  <a:srgbClr val="811717">
                    <a:lumMod val="75000"/>
                  </a:srgbClr>
                </a:solidFill>
              </a:rPr>
              <a:t> und Geschäfte.</a:t>
            </a:r>
            <a:endParaRPr lang="ru-RU" sz="2200" dirty="0">
              <a:solidFill>
                <a:srgbClr val="811717">
                  <a:lumMod val="75000"/>
                </a:srgbClr>
              </a:solidFill>
            </a:endParaRPr>
          </a:p>
          <a:p>
            <a:endParaRPr lang="ru-RU"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66259" y="3789041"/>
            <a:ext cx="4572131" cy="2924110"/>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checkerboard(across)">
                                      <p:cBhvr>
                                        <p:cTn id="27" dur="500"/>
                                        <p:tgtEl>
                                          <p:spTgt spid="717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720" y="260648"/>
            <a:ext cx="4987280" cy="838200"/>
          </a:xfrm>
        </p:spPr>
        <p:txBody>
          <a:bodyPr>
            <a:noAutofit/>
          </a:bodyPr>
          <a:lstStyle/>
          <a:p>
            <a:r>
              <a:rPr lang="de-DE" sz="3000" b="1" i="1" dirty="0" smtClean="0">
                <a:latin typeface="Georgia" pitchFamily="18" charset="0"/>
                <a:cs typeface="Times New Roman" pitchFamily="18" charset="0"/>
              </a:rPr>
              <a:t>Das Reichstagsgebäude</a:t>
            </a:r>
            <a:endParaRPr lang="ru-RU" sz="3000" b="1" i="1" dirty="0">
              <a:latin typeface="Georgia" pitchFamily="18" charset="0"/>
              <a:cs typeface="Times New Roman" pitchFamily="18" charset="0"/>
            </a:endParaRPr>
          </a:p>
        </p:txBody>
      </p:sp>
      <p:pic>
        <p:nvPicPr>
          <p:cNvPr id="4" name="Содержимое 3" descr="http://memory.loc.gov/service/pnp/ppmsca/00300/00332r.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4221088"/>
            <a:ext cx="4211960" cy="2636912"/>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http://www.hobbyuo.de/imfotbildgraphpictur/Glaskuppel_Reichstagsgebaeude.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443" y="476672"/>
            <a:ext cx="3995936" cy="2448272"/>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http://www.vmireinteresnogo.com/article/fire-in-the-reichstag/5.jpg?524602083224681384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72" y="3479365"/>
            <a:ext cx="5220072" cy="2708920"/>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033379" y="1052736"/>
            <a:ext cx="5148064" cy="2462213"/>
          </a:xfrm>
          <a:prstGeom prst="rect">
            <a:avLst/>
          </a:prstGeom>
          <a:noFill/>
        </p:spPr>
        <p:txBody>
          <a:bodyPr wrap="square" rtlCol="0">
            <a:spAutoFit/>
          </a:bodyPr>
          <a:lstStyle/>
          <a:p>
            <a:r>
              <a:rPr lang="de-DE" sz="2200" dirty="0" smtClean="0">
                <a:solidFill>
                  <a:schemeClr val="tx2">
                    <a:lumMod val="75000"/>
                  </a:schemeClr>
                </a:solidFill>
              </a:rPr>
              <a:t>wurde von dem Architekten Paul </a:t>
            </a:r>
            <a:r>
              <a:rPr lang="de-DE" sz="2200" dirty="0" err="1" smtClean="0">
                <a:solidFill>
                  <a:schemeClr val="tx2">
                    <a:lumMod val="75000"/>
                  </a:schemeClr>
                </a:solidFill>
              </a:rPr>
              <a:t>Wallot</a:t>
            </a:r>
            <a:r>
              <a:rPr lang="de-DE" sz="2200" dirty="0" smtClean="0">
                <a:solidFill>
                  <a:schemeClr val="tx2">
                    <a:lumMod val="75000"/>
                  </a:schemeClr>
                </a:solidFill>
              </a:rPr>
              <a:t> 1884 bis 1894 errichtet. Von 1991 bis 1999 wurde das Gebäude grundlegend umgestaltet.  Während der Hitlerzeit war hier die Reichskanzlei Hitlers. Seit 1999 befindet sich hier der Sitz des Deutschen Bundestages.</a:t>
            </a:r>
            <a:endParaRPr lang="ru-RU" sz="2200" dirty="0">
              <a:solidFill>
                <a:schemeClr val="tx2">
                  <a:lumMod val="75000"/>
                </a:schemeClr>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5635352" cy="838200"/>
          </a:xfrm>
        </p:spPr>
        <p:txBody>
          <a:bodyPr>
            <a:normAutofit/>
          </a:bodyPr>
          <a:lstStyle/>
          <a:p>
            <a:r>
              <a:rPr lang="de-DE" sz="3200" b="1" i="1" dirty="0" smtClean="0">
                <a:latin typeface="Georgia" pitchFamily="18" charset="0"/>
                <a:cs typeface="Times New Roman" pitchFamily="18" charset="0"/>
              </a:rPr>
              <a:t>Der Alexanderplatz</a:t>
            </a:r>
            <a:endParaRPr lang="ru-RU" sz="3200" b="1" i="1" dirty="0">
              <a:latin typeface="Georgia" pitchFamily="18" charset="0"/>
              <a:cs typeface="Times New Roman" pitchFamily="18" charset="0"/>
            </a:endParaRPr>
          </a:p>
        </p:txBody>
      </p:sp>
      <p:pic>
        <p:nvPicPr>
          <p:cNvPr id="4" name="Содержимое 3" descr="http://www.tury.ru/img.php?gid=100616&amp;pid=428163&amp;v=n"/>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48862" y="3068960"/>
            <a:ext cx="5935306" cy="3789040"/>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http://bc01.rp-online.de/polopoly_fs/berlinfernsehturm-368-metern-hoechste-bauwerk-deutschlands-1.1516702.1318286516%21/httpImage/2349324916.jpg_gen/derivatives/rpo_zoom1024/2349324916.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2365" y="0"/>
            <a:ext cx="2921635" cy="3883025"/>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 y="1124744"/>
            <a:ext cx="6222365" cy="1785104"/>
          </a:xfrm>
          <a:prstGeom prst="rect">
            <a:avLst/>
          </a:prstGeom>
          <a:noFill/>
        </p:spPr>
        <p:txBody>
          <a:bodyPr wrap="square" rtlCol="0">
            <a:spAutoFit/>
          </a:bodyPr>
          <a:lstStyle/>
          <a:p>
            <a:r>
              <a:rPr lang="de-DE" sz="2200" dirty="0" smtClean="0">
                <a:solidFill>
                  <a:schemeClr val="tx2">
                    <a:lumMod val="75000"/>
                  </a:schemeClr>
                </a:solidFill>
              </a:rPr>
              <a:t>ist ein zentraler Platz und Verkehrsknotenpunkt in Berlin. Er liegt im Ortsteil Mitte und wird im Volksmund kurz Alex genannt. Ihr wisst, dass er seinen Namen zu Ehren des russischen Zaren Alexanders des Ersten bekommen hat. </a:t>
            </a:r>
            <a:endParaRPr lang="ru-RU" sz="2200" dirty="0">
              <a:solidFill>
                <a:schemeClr val="tx2">
                  <a:lumMod val="75000"/>
                </a:schemeClr>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404664"/>
            <a:ext cx="4752528" cy="1603648"/>
          </a:xfrm>
        </p:spPr>
        <p:txBody>
          <a:bodyPr>
            <a:normAutofit/>
          </a:bodyPr>
          <a:lstStyle/>
          <a:p>
            <a:r>
              <a:rPr lang="de-DE" sz="3200" b="1" i="1" dirty="0" smtClean="0">
                <a:latin typeface="Georgia" pitchFamily="18" charset="0"/>
                <a:cs typeface="Times New Roman" pitchFamily="18" charset="0"/>
              </a:rPr>
              <a:t>Das Berliner Rathaus – Rotes Rathaus</a:t>
            </a:r>
            <a:endParaRPr lang="ru-RU" sz="3200" b="1" i="1" dirty="0">
              <a:latin typeface="Georgia" pitchFamily="18" charset="0"/>
              <a:cs typeface="Times New Roman" pitchFamily="18" charset="0"/>
            </a:endParaRPr>
          </a:p>
        </p:txBody>
      </p:sp>
      <p:pic>
        <p:nvPicPr>
          <p:cNvPr id="5" name="Рисунок 4" descr="http://www.weltweit-urlaub.de/blog/wp-content/uploads/umlaufender-fries-mit-motiven.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427984" cy="3140968"/>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Содержимое 7" descr="http://www.borlife.de/wp-content/uploads/2013/01/Berlin-Rotes-Rathaus.jpg"/>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9840" y="2420888"/>
            <a:ext cx="5504160" cy="4437112"/>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0" y="3139088"/>
            <a:ext cx="3707904" cy="3816429"/>
          </a:xfrm>
          <a:prstGeom prst="rect">
            <a:avLst/>
          </a:prstGeom>
          <a:noFill/>
        </p:spPr>
        <p:txBody>
          <a:bodyPr wrap="square" rtlCol="0">
            <a:spAutoFit/>
          </a:bodyPr>
          <a:lstStyle/>
          <a:p>
            <a:r>
              <a:rPr lang="de-DE" sz="2200" dirty="0" smtClean="0">
                <a:solidFill>
                  <a:schemeClr val="tx2">
                    <a:lumMod val="75000"/>
                  </a:schemeClr>
                </a:solidFill>
              </a:rPr>
              <a:t>Die Berliner nennen es Roten Rathaus. Das Rote Rathaus liegt an der Rathausstrauße in Alt-Berlin und ist Sitz des Berliner Senats und Regierenden Bürgermeisters. Auf 36 Terrakottareliefs kann man die Geschichte der Stadt bis zum Jahre 1871 sehen.</a:t>
            </a:r>
            <a:endParaRPr lang="ru-RU" sz="2200" dirty="0">
              <a:solidFill>
                <a:schemeClr val="tx2">
                  <a:lumMod val="75000"/>
                </a:schemeClr>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686800" cy="838200"/>
          </a:xfrm>
        </p:spPr>
        <p:txBody>
          <a:bodyPr>
            <a:normAutofit/>
          </a:bodyPr>
          <a:lstStyle/>
          <a:p>
            <a:pPr algn="ctr"/>
            <a:r>
              <a:rPr lang="de-DE" sz="3200" b="1" i="1" dirty="0" smtClean="0">
                <a:latin typeface="Georgia" pitchFamily="18" charset="0"/>
                <a:cs typeface="Times New Roman" pitchFamily="18" charset="0"/>
              </a:rPr>
              <a:t>Die Berliner Museumsinsel</a:t>
            </a:r>
            <a:endParaRPr lang="ru-RU" sz="3200" b="1" i="1" dirty="0">
              <a:latin typeface="Georgia" pitchFamily="18" charset="0"/>
              <a:cs typeface="Times New Roman" pitchFamily="18" charset="0"/>
            </a:endParaRPr>
          </a:p>
        </p:txBody>
      </p:sp>
      <p:pic>
        <p:nvPicPr>
          <p:cNvPr id="6" name="Рисунок 5" descr="http://www.zdf.de/ZDF/zdfportal/blob/25361942/1/data.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3" y="4365104"/>
            <a:ext cx="5004048" cy="2492896"/>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Содержимое 7" descr="http://img1.liveinternet.ru/images/attach/c/4/81/572/81572197_5.jpg"/>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96752"/>
            <a:ext cx="5076056" cy="3041178"/>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40" y="4221088"/>
            <a:ext cx="4230687" cy="2763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076056" y="1124744"/>
            <a:ext cx="4067945" cy="3139321"/>
          </a:xfrm>
          <a:prstGeom prst="rect">
            <a:avLst/>
          </a:prstGeom>
          <a:noFill/>
        </p:spPr>
        <p:txBody>
          <a:bodyPr wrap="square" rtlCol="0">
            <a:spAutoFit/>
          </a:bodyPr>
          <a:lstStyle/>
          <a:p>
            <a:r>
              <a:rPr lang="de-DE" sz="2200" dirty="0" smtClean="0">
                <a:solidFill>
                  <a:schemeClr val="tx2">
                    <a:lumMod val="75000"/>
                  </a:schemeClr>
                </a:solidFill>
              </a:rPr>
              <a:t>ist ein Teil der Spreeinsel im Zentrum Berlins. Sie ist mit ihren Museen einer der wichtigsten Museumskomplexe der Welt. Seit 1999 gehört die Museumsinsel dem Weltkulturerbe der UNESCO an. Hier befinden  sich 4 größte Museen.  </a:t>
            </a:r>
            <a:endParaRPr lang="ru-RU" sz="2200" dirty="0">
              <a:solidFill>
                <a:schemeClr val="tx2">
                  <a:lumMod val="75000"/>
                </a:schemeClr>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checkerboard(across)">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843264" cy="1988840"/>
          </a:xfrm>
        </p:spPr>
        <p:txBody>
          <a:bodyPr>
            <a:normAutofit/>
          </a:bodyPr>
          <a:lstStyle/>
          <a:p>
            <a:r>
              <a:rPr lang="de-DE" sz="3200" b="1" i="1" dirty="0" smtClean="0"/>
              <a:t>Das Alte Museum, das neue Museum</a:t>
            </a:r>
            <a:endParaRPr lang="ru-RU" sz="3200" b="1" i="1" dirty="0"/>
          </a:p>
        </p:txBody>
      </p:sp>
      <p:pic>
        <p:nvPicPr>
          <p:cNvPr id="4" name="Содержимое 3" descr="http://www.old-picture.com/europe/pictures/Museum-Berlin.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571750"/>
            <a:ext cx="5715000" cy="4286250"/>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ttp://www.designboom.com/weblog/images/images_2/lauren/david%20chipperfield/dc05.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0"/>
            <a:ext cx="4572000" cy="3429000"/>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Другая 14">
      <a:dk1>
        <a:sysClr val="windowText" lastClr="000000"/>
      </a:dk1>
      <a:lt1>
        <a:sysClr val="window" lastClr="FFFFFF"/>
      </a:lt1>
      <a:dk2>
        <a:srgbClr val="811717"/>
      </a:dk2>
      <a:lt2>
        <a:srgbClr val="D2B9B2"/>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1049</TotalTime>
  <Words>763</Words>
  <Application>Microsoft Office PowerPoint</Application>
  <PresentationFormat>Экран (4:3)</PresentationFormat>
  <Paragraphs>81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 Die Reise durch Berlin. Sehenswürdigkeiten.“</vt:lpstr>
      <vt:lpstr>Das Brandenburger Tor</vt:lpstr>
      <vt:lpstr>Unter den Linden</vt:lpstr>
      <vt:lpstr>die Humboldt-Universität, die Staatsbibliothek</vt:lpstr>
      <vt:lpstr>Das Reichstagsgebäude</vt:lpstr>
      <vt:lpstr>Der Alexanderplatz</vt:lpstr>
      <vt:lpstr>Das Berliner Rathaus – Rotes Rathaus</vt:lpstr>
      <vt:lpstr>Die Berliner Museumsinsel</vt:lpstr>
      <vt:lpstr>Das Alte Museum, das neue Museum</vt:lpstr>
      <vt:lpstr>das Pergamonmuseum,   das Bodenmuseum</vt:lpstr>
      <vt:lpstr>Der Pergamonaltar</vt:lpstr>
      <vt:lpstr>Das Nikolaiviertel,  die Nikolaikirche</vt:lpstr>
      <vt:lpstr>Der Kurfürstendamm</vt:lpstr>
      <vt:lpstr>die Kaiser-Wilhelm-Gedächtniskirche</vt:lpstr>
      <vt:lpstr>Der Tiergarten </vt:lpstr>
      <vt:lpstr>Der Berliner Dom</vt:lpstr>
      <vt:lpstr>Berliner Mauer, официально Antifaschistischer Schutzwall - "Антифашистский оборонительный валинженерно-оборудованная и укреплённая государсттвенная граница ГДР с Западным берлином (13 августа 1961 — осень 1989)</vt:lpstr>
      <vt:lpstr>Willkommen in berlin!</vt:lpstr>
      <vt:lpstr>Источники и интернет-ресурсы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оксана</dc:creator>
  <cp:lastModifiedBy>USER</cp:lastModifiedBy>
  <cp:revision>81</cp:revision>
  <dcterms:created xsi:type="dcterms:W3CDTF">2013-04-10T07:46:43Z</dcterms:created>
  <dcterms:modified xsi:type="dcterms:W3CDTF">2015-01-21T11:11:11Z</dcterms:modified>
</cp:coreProperties>
</file>